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1" r:id="rId2"/>
  </p:sldMasterIdLst>
  <p:notesMasterIdLst>
    <p:notesMasterId r:id="rId39"/>
  </p:notesMasterIdLst>
  <p:sldIdLst>
    <p:sldId id="466" r:id="rId3"/>
    <p:sldId id="448" r:id="rId4"/>
    <p:sldId id="450" r:id="rId5"/>
    <p:sldId id="453" r:id="rId6"/>
    <p:sldId id="451" r:id="rId7"/>
    <p:sldId id="430" r:id="rId8"/>
    <p:sldId id="461" r:id="rId9"/>
    <p:sldId id="463" r:id="rId10"/>
    <p:sldId id="432" r:id="rId11"/>
    <p:sldId id="462" r:id="rId12"/>
    <p:sldId id="457" r:id="rId13"/>
    <p:sldId id="452" r:id="rId14"/>
    <p:sldId id="454" r:id="rId15"/>
    <p:sldId id="455" r:id="rId16"/>
    <p:sldId id="444" r:id="rId17"/>
    <p:sldId id="435" r:id="rId18"/>
    <p:sldId id="458" r:id="rId19"/>
    <p:sldId id="465" r:id="rId20"/>
    <p:sldId id="481" r:id="rId21"/>
    <p:sldId id="464" r:id="rId22"/>
    <p:sldId id="459" r:id="rId23"/>
    <p:sldId id="460" r:id="rId24"/>
    <p:sldId id="446" r:id="rId25"/>
    <p:sldId id="441" r:id="rId26"/>
    <p:sldId id="468" r:id="rId27"/>
    <p:sldId id="482" r:id="rId28"/>
    <p:sldId id="474" r:id="rId29"/>
    <p:sldId id="478" r:id="rId30"/>
    <p:sldId id="476" r:id="rId31"/>
    <p:sldId id="469" r:id="rId32"/>
    <p:sldId id="477" r:id="rId33"/>
    <p:sldId id="475" r:id="rId34"/>
    <p:sldId id="479" r:id="rId35"/>
    <p:sldId id="480" r:id="rId36"/>
    <p:sldId id="472" r:id="rId37"/>
    <p:sldId id="473"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Nichols" initials="LN" lastIdx="1" clrIdx="0">
    <p:extLst>
      <p:ext uri="{19B8F6BF-5375-455C-9EA6-DF929625EA0E}">
        <p15:presenceInfo xmlns:p15="http://schemas.microsoft.com/office/powerpoint/2012/main" userId="d1e31cf061855cb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20B1AA"/>
    <a:srgbClr val="090D84"/>
    <a:srgbClr val="8B8BC5"/>
    <a:srgbClr val="FFFF99"/>
    <a:srgbClr val="CEFFCE"/>
    <a:srgbClr val="EAEA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00" autoAdjust="0"/>
    <p:restoredTop sz="86310" autoAdjust="0"/>
  </p:normalViewPr>
  <p:slideViewPr>
    <p:cSldViewPr snapToGrid="0">
      <p:cViewPr varScale="1">
        <p:scale>
          <a:sx n="72" d="100"/>
          <a:sy n="72" d="100"/>
        </p:scale>
        <p:origin x="674" y="41"/>
      </p:cViewPr>
      <p:guideLst/>
    </p:cSldViewPr>
  </p:slideViewPr>
  <p:outlineViewPr>
    <p:cViewPr>
      <p:scale>
        <a:sx n="33" d="100"/>
        <a:sy n="33" d="100"/>
      </p:scale>
      <p:origin x="0" y="0"/>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notesMaster" Target="notesMasters/notesMaster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commentAuthors" Target="commentAuthor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F971E56-DE41-495C-BEC6-F725E3127067}" type="datetimeFigureOut">
              <a:rPr lang="en-US" smtClean="0"/>
              <a:t>12/5/2024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7C70D35-55E1-4EDA-BFFB-28B5EAFE3977}" type="slidenum">
              <a:rPr lang="en-US" smtClean="0"/>
              <a:t>‹#›</a:t>
            </a:fld>
            <a:endParaRPr lang="en-US" dirty="0"/>
          </a:p>
        </p:txBody>
      </p:sp>
    </p:spTree>
    <p:extLst>
      <p:ext uri="{BB962C8B-B14F-4D97-AF65-F5344CB8AC3E}">
        <p14:creationId xmlns:p14="http://schemas.microsoft.com/office/powerpoint/2010/main" val="29295472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7C70D35-55E1-4EDA-BFFB-28B5EAFE3977}" type="slidenum">
              <a:rPr lang="en-US" smtClean="0"/>
              <a:t>3</a:t>
            </a:fld>
            <a:endParaRPr lang="en-US" dirty="0"/>
          </a:p>
        </p:txBody>
      </p:sp>
    </p:spTree>
    <p:extLst>
      <p:ext uri="{BB962C8B-B14F-4D97-AF65-F5344CB8AC3E}">
        <p14:creationId xmlns:p14="http://schemas.microsoft.com/office/powerpoint/2010/main" val="1328771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Box represents multiple samples</a:t>
            </a:r>
          </a:p>
          <a:p>
            <a:pPr marL="171450" indent="-171450">
              <a:buFont typeface="Arial" panose="020B0604020202020204" pitchFamily="34" charset="0"/>
              <a:buChar char="•"/>
            </a:pPr>
            <a:r>
              <a:rPr lang="en-US" dirty="0"/>
              <a:t>They reported data for all of the samples in one paper, but not enough for us to reconstruct what we have on the plot, so we had to go to different papers to compile the information we needed</a:t>
            </a:r>
          </a:p>
          <a:p>
            <a:pPr marL="171450" indent="-171450">
              <a:buFont typeface="Arial" panose="020B0604020202020204" pitchFamily="34" charset="0"/>
              <a:buChar char="•"/>
            </a:pPr>
            <a:r>
              <a:rPr lang="en-US" dirty="0"/>
              <a:t>More experiments are needed</a:t>
            </a:r>
          </a:p>
        </p:txBody>
      </p:sp>
      <p:sp>
        <p:nvSpPr>
          <p:cNvPr id="4" name="Slide Number Placeholder 3"/>
          <p:cNvSpPr>
            <a:spLocks noGrp="1"/>
          </p:cNvSpPr>
          <p:nvPr>
            <p:ph type="sldNum" sz="quarter" idx="5"/>
          </p:nvPr>
        </p:nvSpPr>
        <p:spPr/>
        <p:txBody>
          <a:bodyPr/>
          <a:lstStyle/>
          <a:p>
            <a:fld id="{07C70D35-55E1-4EDA-BFFB-28B5EAFE3977}" type="slidenum">
              <a:rPr lang="en-US" smtClean="0"/>
              <a:t>15</a:t>
            </a:fld>
            <a:endParaRPr lang="en-US" dirty="0"/>
          </a:p>
        </p:txBody>
      </p:sp>
    </p:spTree>
    <p:extLst>
      <p:ext uri="{BB962C8B-B14F-4D97-AF65-F5344CB8AC3E}">
        <p14:creationId xmlns:p14="http://schemas.microsoft.com/office/powerpoint/2010/main" val="2312935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With the nonequilibrium capture theory created and illustrated, we can generalize to scattering</a:t>
            </a:r>
          </a:p>
          <a:p>
            <a:pPr marL="171450" indent="-171450">
              <a:buFont typeface="Arial" panose="020B0604020202020204" pitchFamily="34" charset="0"/>
              <a:buChar char="•"/>
            </a:pPr>
            <a:r>
              <a:rPr lang="en-US" dirty="0"/>
              <a:t>Key parameter needed for our theory is a displacement between the initial and final equilibrium positions that can be projected onto the phonon eigenvectors</a:t>
            </a:r>
          </a:p>
          <a:p>
            <a:pPr marL="171450" indent="-171450">
              <a:buFont typeface="Arial" panose="020B0604020202020204" pitchFamily="34" charset="0"/>
              <a:buChar char="•"/>
            </a:pPr>
            <a:r>
              <a:rPr lang="en-US" dirty="0"/>
              <a:t>It is commonly thought that there is no displacement for band-to-band scattering</a:t>
            </a:r>
          </a:p>
          <a:p>
            <a:pPr marL="171450" indent="-171450">
              <a:buFont typeface="Arial" panose="020B0604020202020204" pitchFamily="34" charset="0"/>
              <a:buChar char="•"/>
            </a:pPr>
            <a:r>
              <a:rPr lang="en-US" dirty="0"/>
              <a:t>In capture, only a single displacement due to the change in the charge state of the defect is considered; differences between the band states are neglected</a:t>
            </a:r>
          </a:p>
        </p:txBody>
      </p:sp>
      <p:sp>
        <p:nvSpPr>
          <p:cNvPr id="4" name="Slide Number Placeholder 3"/>
          <p:cNvSpPr>
            <a:spLocks noGrp="1"/>
          </p:cNvSpPr>
          <p:nvPr>
            <p:ph type="sldNum" sz="quarter" idx="5"/>
          </p:nvPr>
        </p:nvSpPr>
        <p:spPr/>
        <p:txBody>
          <a:bodyPr/>
          <a:lstStyle/>
          <a:p>
            <a:fld id="{07C70D35-55E1-4EDA-BFFB-28B5EAFE3977}" type="slidenum">
              <a:rPr lang="en-US" smtClean="0"/>
              <a:t>17</a:t>
            </a:fld>
            <a:endParaRPr lang="en-US" dirty="0"/>
          </a:p>
        </p:txBody>
      </p:sp>
    </p:spTree>
    <p:extLst>
      <p:ext uri="{BB962C8B-B14F-4D97-AF65-F5344CB8AC3E}">
        <p14:creationId xmlns:p14="http://schemas.microsoft.com/office/powerpoint/2010/main" val="1867681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7C70D35-55E1-4EDA-BFFB-28B5EAFE3977}" type="slidenum">
              <a:rPr lang="en-US" smtClean="0"/>
              <a:t>20</a:t>
            </a:fld>
            <a:endParaRPr lang="en-US" dirty="0"/>
          </a:p>
        </p:txBody>
      </p:sp>
    </p:spTree>
    <p:extLst>
      <p:ext uri="{BB962C8B-B14F-4D97-AF65-F5344CB8AC3E}">
        <p14:creationId xmlns:p14="http://schemas.microsoft.com/office/powerpoint/2010/main" val="3473815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Resonances like the bond and antibonding states could also contribute</a:t>
            </a:r>
          </a:p>
          <a:p>
            <a:pPr marL="171450" indent="-171450">
              <a:buFont typeface="Arial" panose="020B0604020202020204" pitchFamily="34" charset="0"/>
              <a:buChar char="•"/>
            </a:pPr>
            <a:r>
              <a:rPr lang="en-US" dirty="0"/>
              <a:t>These resonances have to be searched for</a:t>
            </a:r>
          </a:p>
        </p:txBody>
      </p:sp>
      <p:sp>
        <p:nvSpPr>
          <p:cNvPr id="4" name="Slide Number Placeholder 3"/>
          <p:cNvSpPr>
            <a:spLocks noGrp="1"/>
          </p:cNvSpPr>
          <p:nvPr>
            <p:ph type="sldNum" sz="quarter" idx="5"/>
          </p:nvPr>
        </p:nvSpPr>
        <p:spPr/>
        <p:txBody>
          <a:bodyPr/>
          <a:lstStyle/>
          <a:p>
            <a:fld id="{07C70D35-55E1-4EDA-BFFB-28B5EAFE3977}" type="slidenum">
              <a:rPr lang="en-US" smtClean="0"/>
              <a:t>21</a:t>
            </a:fld>
            <a:endParaRPr lang="en-US" dirty="0"/>
          </a:p>
        </p:txBody>
      </p:sp>
    </p:spTree>
    <p:extLst>
      <p:ext uri="{BB962C8B-B14F-4D97-AF65-F5344CB8AC3E}">
        <p14:creationId xmlns:p14="http://schemas.microsoft.com/office/powerpoint/2010/main" val="5567781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7C70D35-55E1-4EDA-BFFB-28B5EAFE3977}" type="slidenum">
              <a:rPr lang="en-US" smtClean="0"/>
              <a:t>22</a:t>
            </a:fld>
            <a:endParaRPr lang="en-US" dirty="0"/>
          </a:p>
        </p:txBody>
      </p:sp>
    </p:spTree>
    <p:extLst>
      <p:ext uri="{BB962C8B-B14F-4D97-AF65-F5344CB8AC3E}">
        <p14:creationId xmlns:p14="http://schemas.microsoft.com/office/powerpoint/2010/main" val="7184096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1944FD-1F54-6628-3E34-F1E8823A2A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8FEC88-8DE0-5670-1140-A2A119217E2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D957B2-2E18-37B7-66B4-1F12B4D1FC87}"/>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DAD202DB-C74E-7025-45CA-B0727F1D9C67}"/>
              </a:ext>
            </a:extLst>
          </p:cNvPr>
          <p:cNvSpPr>
            <a:spLocks noGrp="1"/>
          </p:cNvSpPr>
          <p:nvPr>
            <p:ph type="sldNum" sz="quarter" idx="5"/>
          </p:nvPr>
        </p:nvSpPr>
        <p:spPr/>
        <p:txBody>
          <a:bodyPr/>
          <a:lstStyle/>
          <a:p>
            <a:fld id="{07C70D35-55E1-4EDA-BFFB-28B5EAFE3977}" type="slidenum">
              <a:rPr lang="en-US" smtClean="0"/>
              <a:t>27</a:t>
            </a:fld>
            <a:endParaRPr lang="en-US" dirty="0"/>
          </a:p>
        </p:txBody>
      </p:sp>
    </p:spTree>
    <p:extLst>
      <p:ext uri="{BB962C8B-B14F-4D97-AF65-F5344CB8AC3E}">
        <p14:creationId xmlns:p14="http://schemas.microsoft.com/office/powerpoint/2010/main" val="3911360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F58F79-01F8-1F5A-5705-6BB013B479C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241539-FE44-9410-B36E-F766A9D6F72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CEB3DD-8A5A-0CE2-D8D2-FEE1231E2FC3}"/>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AE09038A-9E44-E385-F6F8-239B9C0F6AC3}"/>
              </a:ext>
            </a:extLst>
          </p:cNvPr>
          <p:cNvSpPr>
            <a:spLocks noGrp="1"/>
          </p:cNvSpPr>
          <p:nvPr>
            <p:ph type="sldNum" sz="quarter" idx="5"/>
          </p:nvPr>
        </p:nvSpPr>
        <p:spPr/>
        <p:txBody>
          <a:bodyPr/>
          <a:lstStyle/>
          <a:p>
            <a:fld id="{07C70D35-55E1-4EDA-BFFB-28B5EAFE3977}" type="slidenum">
              <a:rPr lang="en-US" smtClean="0"/>
              <a:t>28</a:t>
            </a:fld>
            <a:endParaRPr lang="en-US" dirty="0"/>
          </a:p>
        </p:txBody>
      </p:sp>
    </p:spTree>
    <p:extLst>
      <p:ext uri="{BB962C8B-B14F-4D97-AF65-F5344CB8AC3E}">
        <p14:creationId xmlns:p14="http://schemas.microsoft.com/office/powerpoint/2010/main" val="358713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1E32E-2968-2E70-CABA-B536CE3822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6B9BD4E-AA81-7901-CDA9-CA56A89349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B4214C-2DE4-7B9C-BA93-8568AC5F7A97}"/>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FAEEFDE2-69D7-57DC-4E70-189901B4BAD3}"/>
              </a:ext>
            </a:extLst>
          </p:cNvPr>
          <p:cNvSpPr>
            <a:spLocks noGrp="1"/>
          </p:cNvSpPr>
          <p:nvPr>
            <p:ph type="sldNum" sz="quarter" idx="5"/>
          </p:nvPr>
        </p:nvSpPr>
        <p:spPr/>
        <p:txBody>
          <a:bodyPr/>
          <a:lstStyle/>
          <a:p>
            <a:fld id="{07C70D35-55E1-4EDA-BFFB-28B5EAFE3977}" type="slidenum">
              <a:rPr lang="en-US" smtClean="0"/>
              <a:t>29</a:t>
            </a:fld>
            <a:endParaRPr lang="en-US" dirty="0"/>
          </a:p>
        </p:txBody>
      </p:sp>
    </p:spTree>
    <p:extLst>
      <p:ext uri="{BB962C8B-B14F-4D97-AF65-F5344CB8AC3E}">
        <p14:creationId xmlns:p14="http://schemas.microsoft.com/office/powerpoint/2010/main" val="1035727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011558-02F0-8003-2E65-B977580620C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AB0A63-95BC-79D4-C3DD-2B4A0C41CC2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77B97B0-1914-45A3-E7A5-304B96254DCB}"/>
              </a:ext>
            </a:extLst>
          </p:cNvPr>
          <p:cNvSpPr>
            <a:spLocks noGrp="1"/>
          </p:cNvSpPr>
          <p:nvPr>
            <p:ph type="body" idx="1"/>
          </p:nvPr>
        </p:nvSpPr>
        <p:spPr/>
        <p:txBody>
          <a:bodyPr/>
          <a:lstStyle/>
          <a:p>
            <a:pPr marL="171450" indent="-171450">
              <a:buFont typeface="Arial" panose="020B0604020202020204" pitchFamily="34" charset="0"/>
              <a:buChar char="•"/>
            </a:pPr>
            <a:r>
              <a:rPr lang="en-US" dirty="0"/>
              <a:t>I = lowest field, highest density (black)</a:t>
            </a:r>
          </a:p>
          <a:p>
            <a:pPr marL="171450" indent="-171450">
              <a:buFont typeface="Arial" panose="020B0604020202020204" pitchFamily="34" charset="0"/>
              <a:buChar char="•"/>
            </a:pPr>
            <a:r>
              <a:rPr lang="en-US" dirty="0"/>
              <a:t>II = highest field (gold)</a:t>
            </a:r>
          </a:p>
          <a:p>
            <a:pPr marL="171450" indent="-171450">
              <a:buFont typeface="Arial" panose="020B0604020202020204" pitchFamily="34" charset="0"/>
              <a:buChar char="•"/>
            </a:pPr>
            <a:r>
              <a:rPr lang="en-US" dirty="0"/>
              <a:t>III = middle field (blue)</a:t>
            </a:r>
          </a:p>
          <a:p>
            <a:pPr marL="171450" indent="-171450">
              <a:buFont typeface="Arial" panose="020B0604020202020204" pitchFamily="34" charset="0"/>
              <a:buChar char="•"/>
            </a:pPr>
            <a:r>
              <a:rPr lang="en-US" dirty="0"/>
              <a:t>Field and carrier densities come from a HEMT device</a:t>
            </a:r>
          </a:p>
          <a:p>
            <a:pPr marL="171450" indent="-171450">
              <a:buFont typeface="Arial" panose="020B0604020202020204" pitchFamily="34" charset="0"/>
              <a:buChar char="•"/>
            </a:pPr>
            <a:r>
              <a:rPr lang="en-US" dirty="0"/>
              <a:t>Valence bands are then modeled to get probability distribution</a:t>
            </a:r>
          </a:p>
        </p:txBody>
      </p:sp>
      <p:sp>
        <p:nvSpPr>
          <p:cNvPr id="4" name="Slide Number Placeholder 3">
            <a:extLst>
              <a:ext uri="{FF2B5EF4-FFF2-40B4-BE49-F238E27FC236}">
                <a16:creationId xmlns:a16="http://schemas.microsoft.com/office/drawing/2014/main" id="{50D33C23-EF31-B6C4-9E07-8D3AAE47430E}"/>
              </a:ext>
            </a:extLst>
          </p:cNvPr>
          <p:cNvSpPr>
            <a:spLocks noGrp="1"/>
          </p:cNvSpPr>
          <p:nvPr>
            <p:ph type="sldNum" sz="quarter" idx="5"/>
          </p:nvPr>
        </p:nvSpPr>
        <p:spPr/>
        <p:txBody>
          <a:bodyPr/>
          <a:lstStyle/>
          <a:p>
            <a:fld id="{07C70D35-55E1-4EDA-BFFB-28B5EAFE3977}" type="slidenum">
              <a:rPr lang="en-US" smtClean="0"/>
              <a:t>30</a:t>
            </a:fld>
            <a:endParaRPr lang="en-US" dirty="0"/>
          </a:p>
        </p:txBody>
      </p:sp>
    </p:spTree>
    <p:extLst>
      <p:ext uri="{BB962C8B-B14F-4D97-AF65-F5344CB8AC3E}">
        <p14:creationId xmlns:p14="http://schemas.microsoft.com/office/powerpoint/2010/main" val="23266522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E9DE09-E83C-E44F-B01B-D2BFB96390E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F6E9F6-4A9F-7590-BFDA-F3CABE41DE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B141EC3-D69F-56F4-7B86-E4E4D83FA647}"/>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F29D2307-22C5-659F-00EF-ADFC4B8F3839}"/>
              </a:ext>
            </a:extLst>
          </p:cNvPr>
          <p:cNvSpPr>
            <a:spLocks noGrp="1"/>
          </p:cNvSpPr>
          <p:nvPr>
            <p:ph type="sldNum" sz="quarter" idx="5"/>
          </p:nvPr>
        </p:nvSpPr>
        <p:spPr/>
        <p:txBody>
          <a:bodyPr/>
          <a:lstStyle/>
          <a:p>
            <a:fld id="{07C70D35-55E1-4EDA-BFFB-28B5EAFE3977}" type="slidenum">
              <a:rPr lang="en-US" smtClean="0"/>
              <a:t>31</a:t>
            </a:fld>
            <a:endParaRPr lang="en-US" dirty="0"/>
          </a:p>
        </p:txBody>
      </p:sp>
    </p:spTree>
    <p:extLst>
      <p:ext uri="{BB962C8B-B14F-4D97-AF65-F5344CB8AC3E}">
        <p14:creationId xmlns:p14="http://schemas.microsoft.com/office/powerpoint/2010/main" val="10946694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MOSFET set up through junctions between differently-doped Si</a:t>
            </a:r>
          </a:p>
          <a:p>
            <a:pPr marL="171450" indent="-171450">
              <a:buFont typeface="Arial" panose="020B0604020202020204" pitchFamily="34" charset="0"/>
              <a:buChar char="•"/>
            </a:pPr>
            <a:r>
              <a:rPr lang="en-US" dirty="0"/>
              <a:t>HEMTs, however use a junction between materials of different band gaps to set up a conduction channel without dopants that can scatter carriers</a:t>
            </a:r>
          </a:p>
          <a:p>
            <a:pPr marL="171450" indent="-171450">
              <a:buFont typeface="Arial" panose="020B0604020202020204" pitchFamily="34" charset="0"/>
              <a:buChar char="•"/>
            </a:pPr>
            <a:r>
              <a:rPr lang="en-US" dirty="0"/>
              <a:t>HEMTs are also made from material with a larger band gap, which makes them more suitable for high-temperature/high-power applications</a:t>
            </a:r>
          </a:p>
          <a:p>
            <a:pPr marL="171450" indent="-171450">
              <a:buFont typeface="Arial" panose="020B0604020202020204" pitchFamily="34" charset="0"/>
              <a:buChar char="•"/>
            </a:pPr>
            <a:r>
              <a:rPr lang="en-US" dirty="0"/>
              <a:t>Si-based MOSFETs are primarily used now because Si can be made very cleanly made relatively cheaply compared to other semiconductor devices</a:t>
            </a:r>
          </a:p>
          <a:p>
            <a:pPr marL="171450" indent="-171450">
              <a:buFont typeface="Arial" panose="020B0604020202020204" pitchFamily="34" charset="0"/>
              <a:buChar char="•"/>
            </a:pPr>
            <a:r>
              <a:rPr lang="en-US" dirty="0"/>
              <a:t>The production process can be tuned to avoid certain defects, but we need more information on which defects cause the most degradation</a:t>
            </a:r>
          </a:p>
        </p:txBody>
      </p:sp>
      <p:sp>
        <p:nvSpPr>
          <p:cNvPr id="4" name="Slide Number Placeholder 3"/>
          <p:cNvSpPr>
            <a:spLocks noGrp="1"/>
          </p:cNvSpPr>
          <p:nvPr>
            <p:ph type="sldNum" sz="quarter" idx="5"/>
          </p:nvPr>
        </p:nvSpPr>
        <p:spPr/>
        <p:txBody>
          <a:bodyPr/>
          <a:lstStyle/>
          <a:p>
            <a:fld id="{07C70D35-55E1-4EDA-BFFB-28B5EAFE3977}" type="slidenum">
              <a:rPr lang="en-US" smtClean="0"/>
              <a:t>4</a:t>
            </a:fld>
            <a:endParaRPr lang="en-US" dirty="0"/>
          </a:p>
        </p:txBody>
      </p:sp>
    </p:spTree>
    <p:extLst>
      <p:ext uri="{BB962C8B-B14F-4D97-AF65-F5344CB8AC3E}">
        <p14:creationId xmlns:p14="http://schemas.microsoft.com/office/powerpoint/2010/main" val="9482534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E48DA9-2E6D-C6DA-EA42-B28A3A55031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5AE5053-1927-B1B8-5041-DC64759B608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4998607-33A3-C607-340D-53B66A977165}"/>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E41387A6-23A1-BAE9-EE0C-8B9644DB84B2}"/>
              </a:ext>
            </a:extLst>
          </p:cNvPr>
          <p:cNvSpPr>
            <a:spLocks noGrp="1"/>
          </p:cNvSpPr>
          <p:nvPr>
            <p:ph type="sldNum" sz="quarter" idx="5"/>
          </p:nvPr>
        </p:nvSpPr>
        <p:spPr/>
        <p:txBody>
          <a:bodyPr/>
          <a:lstStyle/>
          <a:p>
            <a:fld id="{07C70D35-55E1-4EDA-BFFB-28B5EAFE3977}" type="slidenum">
              <a:rPr lang="en-US" smtClean="0"/>
              <a:t>32</a:t>
            </a:fld>
            <a:endParaRPr lang="en-US" dirty="0"/>
          </a:p>
        </p:txBody>
      </p:sp>
    </p:spTree>
    <p:extLst>
      <p:ext uri="{BB962C8B-B14F-4D97-AF65-F5344CB8AC3E}">
        <p14:creationId xmlns:p14="http://schemas.microsoft.com/office/powerpoint/2010/main" val="18132466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66AF3C-BB3D-A15F-904D-EBBBFC146F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8DBFF7-8DCD-9278-BE2E-20AA56F2B7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E3D68FF-CBF2-6634-9D6C-F5B474A248A3}"/>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0C953A78-4F15-A711-02BA-034112E9D9D2}"/>
              </a:ext>
            </a:extLst>
          </p:cNvPr>
          <p:cNvSpPr>
            <a:spLocks noGrp="1"/>
          </p:cNvSpPr>
          <p:nvPr>
            <p:ph type="sldNum" sz="quarter" idx="5"/>
          </p:nvPr>
        </p:nvSpPr>
        <p:spPr/>
        <p:txBody>
          <a:bodyPr/>
          <a:lstStyle/>
          <a:p>
            <a:fld id="{07C70D35-55E1-4EDA-BFFB-28B5EAFE3977}" type="slidenum">
              <a:rPr lang="en-US" smtClean="0"/>
              <a:t>33</a:t>
            </a:fld>
            <a:endParaRPr lang="en-US" dirty="0"/>
          </a:p>
        </p:txBody>
      </p:sp>
    </p:spTree>
    <p:extLst>
      <p:ext uri="{BB962C8B-B14F-4D97-AF65-F5344CB8AC3E}">
        <p14:creationId xmlns:p14="http://schemas.microsoft.com/office/powerpoint/2010/main" val="306328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232C78-933B-62A2-0B0A-14F22E84C4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DEF541-7113-8F0F-66D5-3D48E976033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26BE5F-99BE-F503-5296-60687A13800A}"/>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7E3B8105-0AD7-1F03-928A-8480EBB65E56}"/>
              </a:ext>
            </a:extLst>
          </p:cNvPr>
          <p:cNvSpPr>
            <a:spLocks noGrp="1"/>
          </p:cNvSpPr>
          <p:nvPr>
            <p:ph type="sldNum" sz="quarter" idx="5"/>
          </p:nvPr>
        </p:nvSpPr>
        <p:spPr/>
        <p:txBody>
          <a:bodyPr/>
          <a:lstStyle/>
          <a:p>
            <a:fld id="{07C70D35-55E1-4EDA-BFFB-28B5EAFE3977}" type="slidenum">
              <a:rPr lang="en-US" smtClean="0"/>
              <a:t>35</a:t>
            </a:fld>
            <a:endParaRPr lang="en-US" dirty="0"/>
          </a:p>
        </p:txBody>
      </p:sp>
    </p:spTree>
    <p:extLst>
      <p:ext uri="{BB962C8B-B14F-4D97-AF65-F5344CB8AC3E}">
        <p14:creationId xmlns:p14="http://schemas.microsoft.com/office/powerpoint/2010/main" val="1409516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B9CEDF-EFD7-ED90-5C17-1163D523EDE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CEE8B7-B953-DCDC-76FF-B7E9BF19CB8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D1E8C4B-1608-D392-3D30-801099070B73}"/>
              </a:ext>
            </a:extLst>
          </p:cNvPr>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7C76E92E-1796-6ABA-29A8-877782E7A0FA}"/>
              </a:ext>
            </a:extLst>
          </p:cNvPr>
          <p:cNvSpPr>
            <a:spLocks noGrp="1"/>
          </p:cNvSpPr>
          <p:nvPr>
            <p:ph type="sldNum" sz="quarter" idx="5"/>
          </p:nvPr>
        </p:nvSpPr>
        <p:spPr/>
        <p:txBody>
          <a:bodyPr/>
          <a:lstStyle/>
          <a:p>
            <a:fld id="{07C70D35-55E1-4EDA-BFFB-28B5EAFE3977}" type="slidenum">
              <a:rPr lang="en-US" smtClean="0"/>
              <a:t>36</a:t>
            </a:fld>
            <a:endParaRPr lang="en-US" dirty="0"/>
          </a:p>
        </p:txBody>
      </p:sp>
    </p:spTree>
    <p:extLst>
      <p:ext uri="{BB962C8B-B14F-4D97-AF65-F5344CB8AC3E}">
        <p14:creationId xmlns:p14="http://schemas.microsoft.com/office/powerpoint/2010/main" val="1135221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In both devices, H is present during the fabrication process and passivates defects</a:t>
            </a:r>
          </a:p>
        </p:txBody>
      </p:sp>
      <p:sp>
        <p:nvSpPr>
          <p:cNvPr id="4" name="Slide Number Placeholder 3"/>
          <p:cNvSpPr>
            <a:spLocks noGrp="1"/>
          </p:cNvSpPr>
          <p:nvPr>
            <p:ph type="sldNum" sz="quarter" idx="5"/>
          </p:nvPr>
        </p:nvSpPr>
        <p:spPr/>
        <p:txBody>
          <a:bodyPr/>
          <a:lstStyle/>
          <a:p>
            <a:fld id="{07C70D35-55E1-4EDA-BFFB-28B5EAFE3977}" type="slidenum">
              <a:rPr lang="en-US" smtClean="0"/>
              <a:t>5</a:t>
            </a:fld>
            <a:endParaRPr lang="en-US" dirty="0"/>
          </a:p>
        </p:txBody>
      </p:sp>
    </p:spTree>
    <p:extLst>
      <p:ext uri="{BB962C8B-B14F-4D97-AF65-F5344CB8AC3E}">
        <p14:creationId xmlns:p14="http://schemas.microsoft.com/office/powerpoint/2010/main" val="37497164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Base of the theory is based on Fermi’s golden rule that gives the probability of transition between two states</a:t>
            </a:r>
          </a:p>
          <a:p>
            <a:pPr marL="171450" indent="-171450">
              <a:buFont typeface="Arial" panose="020B0604020202020204" pitchFamily="34" charset="0"/>
              <a:buChar char="•"/>
            </a:pPr>
            <a:r>
              <a:rPr lang="en-US" dirty="0"/>
              <a:t>That theory must be expanded to cover both the electronic and the vibrational state because we consider nonradiative transitions and energy must be conserved</a:t>
            </a:r>
          </a:p>
          <a:p>
            <a:pPr marL="171450" indent="-171450">
              <a:buFont typeface="Arial" panose="020B0604020202020204" pitchFamily="34" charset="0"/>
              <a:buChar char="•"/>
            </a:pPr>
            <a:r>
              <a:rPr lang="en-US" dirty="0"/>
              <a:t>We use the Born-Oppenheimer approximation that says that the electronic transition happens much quicker than the atoms move so that they can be considered to be stationary during the transition</a:t>
            </a:r>
          </a:p>
          <a:p>
            <a:pPr marL="171450" indent="-171450">
              <a:buFont typeface="Arial" panose="020B0604020202020204" pitchFamily="34" charset="0"/>
              <a:buChar char="•"/>
            </a:pPr>
            <a:r>
              <a:rPr lang="en-US" dirty="0"/>
              <a:t>FGR and BOA are well-known. We start with the specific case of capture, where there is a single final state and a well-defined change in the equilibrium positions before and after displacement. Seems straightforward. </a:t>
            </a:r>
          </a:p>
        </p:txBody>
      </p:sp>
      <p:sp>
        <p:nvSpPr>
          <p:cNvPr id="4" name="Slide Number Placeholder 3"/>
          <p:cNvSpPr>
            <a:spLocks noGrp="1"/>
          </p:cNvSpPr>
          <p:nvPr>
            <p:ph type="sldNum" sz="quarter" idx="5"/>
          </p:nvPr>
        </p:nvSpPr>
        <p:spPr/>
        <p:txBody>
          <a:bodyPr/>
          <a:lstStyle/>
          <a:p>
            <a:fld id="{07C70D35-55E1-4EDA-BFFB-28B5EAFE3977}" type="slidenum">
              <a:rPr lang="en-US" smtClean="0"/>
              <a:t>6</a:t>
            </a:fld>
            <a:endParaRPr lang="en-US" dirty="0"/>
          </a:p>
        </p:txBody>
      </p:sp>
    </p:spTree>
    <p:extLst>
      <p:ext uri="{BB962C8B-B14F-4D97-AF65-F5344CB8AC3E}">
        <p14:creationId xmlns:p14="http://schemas.microsoft.com/office/powerpoint/2010/main" val="14696037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Focused on defects in semiconductors like dangling bonds and Ga vacancies</a:t>
            </a:r>
          </a:p>
          <a:p>
            <a:pPr marL="171450" indent="-171450">
              <a:buFont typeface="Arial" panose="020B0604020202020204" pitchFamily="34" charset="0"/>
              <a:buChar char="•"/>
            </a:pPr>
            <a:r>
              <a:rPr lang="en-US" dirty="0"/>
              <a:t>Hydrogenated during fabrication to make benign</a:t>
            </a:r>
          </a:p>
          <a:p>
            <a:pPr marL="171450" indent="-171450">
              <a:buFont typeface="Arial" panose="020B0604020202020204" pitchFamily="34" charset="0"/>
              <a:buChar char="•"/>
            </a:pPr>
            <a:r>
              <a:rPr lang="en-US" dirty="0"/>
              <a:t>Can be activated through hydrogen release</a:t>
            </a:r>
          </a:p>
        </p:txBody>
      </p:sp>
      <p:sp>
        <p:nvSpPr>
          <p:cNvPr id="4" name="Slide Number Placeholder 3"/>
          <p:cNvSpPr>
            <a:spLocks noGrp="1"/>
          </p:cNvSpPr>
          <p:nvPr>
            <p:ph type="sldNum" sz="quarter" idx="5"/>
          </p:nvPr>
        </p:nvSpPr>
        <p:spPr/>
        <p:txBody>
          <a:bodyPr/>
          <a:lstStyle/>
          <a:p>
            <a:fld id="{07C70D35-55E1-4EDA-BFFB-28B5EAFE3977}" type="slidenum">
              <a:rPr lang="en-US" smtClean="0"/>
              <a:t>9</a:t>
            </a:fld>
            <a:endParaRPr lang="en-US" dirty="0"/>
          </a:p>
        </p:txBody>
      </p:sp>
    </p:spTree>
    <p:extLst>
      <p:ext uri="{BB962C8B-B14F-4D97-AF65-F5344CB8AC3E}">
        <p14:creationId xmlns:p14="http://schemas.microsoft.com/office/powerpoint/2010/main" val="954431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Base of the theory is based on Fermi’s golden rule that gives the probability of transition between two states</a:t>
            </a:r>
          </a:p>
          <a:p>
            <a:pPr marL="171450" indent="-171450">
              <a:buFont typeface="Arial" panose="020B0604020202020204" pitchFamily="34" charset="0"/>
              <a:buChar char="•"/>
            </a:pPr>
            <a:r>
              <a:rPr lang="en-US" dirty="0"/>
              <a:t>That theory must be expanded to cover both the electronic and the vibrational state because we consider nonradiative transitions and energy must be conserved</a:t>
            </a:r>
          </a:p>
          <a:p>
            <a:pPr marL="171450" indent="-171450">
              <a:buFont typeface="Arial" panose="020B0604020202020204" pitchFamily="34" charset="0"/>
              <a:buChar char="•"/>
            </a:pPr>
            <a:r>
              <a:rPr lang="en-US" dirty="0"/>
              <a:t>We use the Born-Oppenheimer approximation that says that the electronic transition happens much quicker than the atoms move so that they can be considered to be stationary during the transition</a:t>
            </a:r>
          </a:p>
          <a:p>
            <a:pPr marL="171450" indent="-171450">
              <a:buFont typeface="Arial" panose="020B0604020202020204" pitchFamily="34" charset="0"/>
              <a:buChar char="•"/>
            </a:pPr>
            <a:r>
              <a:rPr lang="en-US" dirty="0"/>
              <a:t>FGR and BOA are well-known. We start with the specific case of capture, where there is a single final state and a well-defined change in the equilibrium positions before and after displacement. Seems straightforward. </a:t>
            </a:r>
          </a:p>
        </p:txBody>
      </p:sp>
      <p:sp>
        <p:nvSpPr>
          <p:cNvPr id="4" name="Slide Number Placeholder 3"/>
          <p:cNvSpPr>
            <a:spLocks noGrp="1"/>
          </p:cNvSpPr>
          <p:nvPr>
            <p:ph type="sldNum" sz="quarter" idx="5"/>
          </p:nvPr>
        </p:nvSpPr>
        <p:spPr/>
        <p:txBody>
          <a:bodyPr/>
          <a:lstStyle/>
          <a:p>
            <a:fld id="{07C70D35-55E1-4EDA-BFFB-28B5EAFE3977}" type="slidenum">
              <a:rPr lang="en-US" smtClean="0"/>
              <a:t>10</a:t>
            </a:fld>
            <a:endParaRPr lang="en-US" dirty="0"/>
          </a:p>
        </p:txBody>
      </p:sp>
    </p:spTree>
    <p:extLst>
      <p:ext uri="{BB962C8B-B14F-4D97-AF65-F5344CB8AC3E}">
        <p14:creationId xmlns:p14="http://schemas.microsoft.com/office/powerpoint/2010/main" val="24696941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en-US" dirty="0"/>
          </a:p>
        </p:txBody>
      </p:sp>
      <p:sp>
        <p:nvSpPr>
          <p:cNvPr id="4" name="Slide Number Placeholder 3"/>
          <p:cNvSpPr>
            <a:spLocks noGrp="1"/>
          </p:cNvSpPr>
          <p:nvPr>
            <p:ph type="sldNum" sz="quarter" idx="5"/>
          </p:nvPr>
        </p:nvSpPr>
        <p:spPr/>
        <p:txBody>
          <a:bodyPr/>
          <a:lstStyle/>
          <a:p>
            <a:fld id="{07C70D35-55E1-4EDA-BFFB-28B5EAFE3977}" type="slidenum">
              <a:rPr lang="en-US" smtClean="0"/>
              <a:t>12</a:t>
            </a:fld>
            <a:endParaRPr lang="en-US" dirty="0"/>
          </a:p>
        </p:txBody>
      </p:sp>
    </p:spTree>
    <p:extLst>
      <p:ext uri="{BB962C8B-B14F-4D97-AF65-F5344CB8AC3E}">
        <p14:creationId xmlns:p14="http://schemas.microsoft.com/office/powerpoint/2010/main" val="65891907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err="1"/>
              <a:t>Alkauskas</a:t>
            </a:r>
            <a:r>
              <a:rPr lang="en-US" dirty="0"/>
              <a:t> et al. allowed the frequency to change between modes, but they approximated the initial and final states each to a single average mode dominated by the defect vibrations</a:t>
            </a:r>
          </a:p>
          <a:p>
            <a:pPr marL="171450" indent="-171450">
              <a:buFont typeface="Arial" panose="020B0604020202020204" pitchFamily="34" charset="0"/>
              <a:buChar char="•"/>
            </a:pPr>
            <a:r>
              <a:rPr lang="en-US" dirty="0" err="1"/>
              <a:t>Barmparis</a:t>
            </a:r>
            <a:r>
              <a:rPr lang="en-US" dirty="0"/>
              <a:t> et al. allowed all modes to participate, but they assumed that the initial and final frequencies were the same, had to sample the modes allowed to participate at a time, and couldn’t compute the electron-phonon coupling term</a:t>
            </a:r>
          </a:p>
        </p:txBody>
      </p:sp>
      <p:sp>
        <p:nvSpPr>
          <p:cNvPr id="4" name="Slide Number Placeholder 3"/>
          <p:cNvSpPr>
            <a:spLocks noGrp="1"/>
          </p:cNvSpPr>
          <p:nvPr>
            <p:ph type="sldNum" sz="quarter" idx="5"/>
          </p:nvPr>
        </p:nvSpPr>
        <p:spPr/>
        <p:txBody>
          <a:bodyPr/>
          <a:lstStyle/>
          <a:p>
            <a:fld id="{07C70D35-55E1-4EDA-BFFB-28B5EAFE3977}" type="slidenum">
              <a:rPr lang="en-US" smtClean="0"/>
              <a:t>13</a:t>
            </a:fld>
            <a:endParaRPr lang="en-US" dirty="0"/>
          </a:p>
        </p:txBody>
      </p:sp>
    </p:spTree>
    <p:extLst>
      <p:ext uri="{BB962C8B-B14F-4D97-AF65-F5344CB8AC3E}">
        <p14:creationId xmlns:p14="http://schemas.microsoft.com/office/powerpoint/2010/main" val="2842622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Can’t utilize symmetry with the defects we consider</a:t>
            </a:r>
          </a:p>
          <a:p>
            <a:pPr marL="171450" indent="-171450">
              <a:buFont typeface="Arial" panose="020B0604020202020204" pitchFamily="34" charset="0"/>
              <a:buChar char="•"/>
            </a:pPr>
            <a:r>
              <a:rPr lang="en-US" dirty="0"/>
              <a:t>DFT calculations scale as O(N^3) </a:t>
            </a:r>
          </a:p>
          <a:p>
            <a:pPr marL="171450" indent="-171450">
              <a:buFont typeface="Arial" panose="020B0604020202020204" pitchFamily="34" charset="0"/>
              <a:buChar char="•"/>
            </a:pPr>
            <a:r>
              <a:rPr lang="en-US" dirty="0"/>
              <a:t>When considering all modes, we have to calculate wave function derivatives for each mode, scaling with O(N)</a:t>
            </a:r>
          </a:p>
          <a:p>
            <a:pPr marL="171450" indent="-171450">
              <a:buFont typeface="Arial" panose="020B0604020202020204" pitchFamily="34" charset="0"/>
              <a:buChar char="•"/>
            </a:pPr>
            <a:r>
              <a:rPr lang="en-US" dirty="0"/>
              <a:t>Supercell must be roughly cubic, so increasing supercell size scales number of atoms cubically  </a:t>
            </a:r>
          </a:p>
        </p:txBody>
      </p:sp>
      <p:sp>
        <p:nvSpPr>
          <p:cNvPr id="4" name="Slide Number Placeholder 3"/>
          <p:cNvSpPr>
            <a:spLocks noGrp="1"/>
          </p:cNvSpPr>
          <p:nvPr>
            <p:ph type="sldNum" sz="quarter" idx="5"/>
          </p:nvPr>
        </p:nvSpPr>
        <p:spPr/>
        <p:txBody>
          <a:bodyPr/>
          <a:lstStyle/>
          <a:p>
            <a:fld id="{07C70D35-55E1-4EDA-BFFB-28B5EAFE3977}" type="slidenum">
              <a:rPr lang="en-US" smtClean="0"/>
              <a:t>14</a:t>
            </a:fld>
            <a:endParaRPr lang="en-US" dirty="0"/>
          </a:p>
        </p:txBody>
      </p:sp>
    </p:spTree>
    <p:extLst>
      <p:ext uri="{BB962C8B-B14F-4D97-AF65-F5344CB8AC3E}">
        <p14:creationId xmlns:p14="http://schemas.microsoft.com/office/powerpoint/2010/main" val="32098484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D80E-B55E-4914-9564-867A82897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72DB92-691E-4CEF-BF9E-B1E194DEF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8B3D6-A511-45D8-8C2E-597223718DB2}"/>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9AE22759-1C3A-4D72-A555-5CCC5B38657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8422C3C-1D2C-4BCD-B5BE-7BD3E0E75F5D}"/>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2804136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8A7F-14B7-4A6A-A701-9AD03B16F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64089F-4E57-4399-882B-1DBA51F288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9A6AC-BBC7-4EBB-A022-68B6966217E5}"/>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370290CC-357A-4A43-8AD1-99D02D64421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8588394-5869-41B1-9AD3-E0BF6C5CE9BD}"/>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38871119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BF7BD-A857-42CE-9874-4F170936BD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52BED7-3CCC-47E8-A552-55AD5EAD72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D74A6-A4EE-4607-8527-EC804AF8F064}"/>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FAB14E26-D37B-4B8F-B304-D6BFE073EF29}"/>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6007CBF-B92E-4C10-A24B-67DF2A7F6CB6}"/>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320136670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pic>
        <p:nvPicPr>
          <p:cNvPr id="3" name="Picture 1" descr="C:\Documents and Settings\Yevgeniy Puzyrev\My Documents\Downloads\vu06b.tif"/>
          <p:cNvPicPr>
            <a:picLocks noChangeAspect="1" noChangeArrowheads="1"/>
          </p:cNvPicPr>
          <p:nvPr userDrawn="1"/>
        </p:nvPicPr>
        <p:blipFill>
          <a:blip r:embed="rId2" cstate="print"/>
          <a:srcRect/>
          <a:stretch>
            <a:fillRect/>
          </a:stretch>
        </p:blipFill>
        <p:spPr bwMode="auto">
          <a:xfrm>
            <a:off x="10972800" y="9525"/>
            <a:ext cx="1219200" cy="1104900"/>
          </a:xfrm>
          <a:prstGeom prst="rect">
            <a:avLst/>
          </a:prstGeom>
          <a:noFill/>
          <a:ln w="9525">
            <a:noFill/>
            <a:miter lim="800000"/>
            <a:headEnd/>
            <a:tailEnd/>
          </a:ln>
        </p:spPr>
      </p:pic>
      <p:sp>
        <p:nvSpPr>
          <p:cNvPr id="4" name="Title 1">
            <a:extLst>
              <a:ext uri="{FF2B5EF4-FFF2-40B4-BE49-F238E27FC236}">
                <a16:creationId xmlns:a16="http://schemas.microsoft.com/office/drawing/2014/main" id="{8AF29031-3AB5-4130-BD80-578369699291}"/>
              </a:ext>
            </a:extLst>
          </p:cNvPr>
          <p:cNvSpPr>
            <a:spLocks noGrp="1"/>
          </p:cNvSpPr>
          <p:nvPr>
            <p:ph type="title" idx="4294967295"/>
          </p:nvPr>
        </p:nvSpPr>
        <p:spPr>
          <a:xfrm>
            <a:off x="1295400" y="415934"/>
            <a:ext cx="9144000" cy="724833"/>
          </a:xfrm>
          <a:ln w="9525">
            <a:noFill/>
          </a:ln>
        </p:spPr>
        <p:txBody>
          <a:bodyPr>
            <a:normAutofit/>
          </a:bodyPr>
          <a:lstStyle>
            <a:lvl1pPr>
              <a:defRPr sz="2400">
                <a:latin typeface="Verdana" panose="020B0604030504040204" pitchFamily="34" charset="0"/>
                <a:ea typeface="Verdana" panose="020B0604030504040204" pitchFamily="34" charset="0"/>
              </a:defRPr>
            </a:lvl1pPr>
          </a:lstStyle>
          <a:p>
            <a:pPr eaLnBrk="1" hangingPunct="1"/>
            <a:endParaRPr lang="en-US" dirty="0"/>
          </a:p>
        </p:txBody>
      </p:sp>
      <p:cxnSp>
        <p:nvCxnSpPr>
          <p:cNvPr id="5" name="Straight Connector 21">
            <a:extLst>
              <a:ext uri="{FF2B5EF4-FFF2-40B4-BE49-F238E27FC236}">
                <a16:creationId xmlns:a16="http://schemas.microsoft.com/office/drawing/2014/main" id="{760C3ABC-57E4-433F-813C-3C2A8C3A3EA3}"/>
              </a:ext>
            </a:extLst>
          </p:cNvPr>
          <p:cNvCxnSpPr>
            <a:cxnSpLocks noChangeShapeType="1"/>
          </p:cNvCxnSpPr>
          <p:nvPr userDrawn="1"/>
        </p:nvCxnSpPr>
        <p:spPr bwMode="auto">
          <a:xfrm>
            <a:off x="838200" y="1066800"/>
            <a:ext cx="10058400" cy="0"/>
          </a:xfrm>
          <a:prstGeom prst="line">
            <a:avLst/>
          </a:prstGeom>
          <a:noFill/>
          <a:ln w="9525" algn="ctr">
            <a:solidFill>
              <a:schemeClr val="tx1"/>
            </a:solidFill>
            <a:round/>
            <a:headEnd/>
            <a:tailEnd/>
          </a:ln>
        </p:spPr>
      </p:cxnSp>
    </p:spTree>
    <p:extLst>
      <p:ext uri="{BB962C8B-B14F-4D97-AF65-F5344CB8AC3E}">
        <p14:creationId xmlns:p14="http://schemas.microsoft.com/office/powerpoint/2010/main" val="70593505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DD80E-B55E-4914-9564-867A828979D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572DB92-691E-4CEF-BF9E-B1E194DEF9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708B3D6-A511-45D8-8C2E-597223718DB2}"/>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9AE22759-1C3A-4D72-A555-5CCC5B38657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8422C3C-1D2C-4BCD-B5BE-7BD3E0E75F5D}"/>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3100612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32D5-830F-4AFD-8F36-F06C53982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F797F-695A-4CC3-A155-5A53E884B5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21128-98F9-474B-A213-081C6FBC8BEA}"/>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AD579CD3-0218-4FCE-A820-41B534381B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0BD67B-03E9-413F-A6AA-D69EFCD3C5D3}"/>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187757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33A9-D0AE-40B9-B3AC-5493C64CB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09ACBA-A925-4717-A9BF-A820B9B9D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8F5C4-5A19-4DE6-B94F-117243C90077}"/>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1095835C-9281-4F21-A866-F5BDCFAC7B0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8AC2D06-8D66-4907-A588-A55A96FF1D05}"/>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22255352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D442-C72F-4270-B4F5-13E7EB7E4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004264-768E-4DFE-8F6D-0C4E0178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E9E1FA-49C6-4B31-9AE2-B737790CDA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95775-57E9-4E6A-84B0-BE0E9C4E3C9F}"/>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6" name="Footer Placeholder 5">
            <a:extLst>
              <a:ext uri="{FF2B5EF4-FFF2-40B4-BE49-F238E27FC236}">
                <a16:creationId xmlns:a16="http://schemas.microsoft.com/office/drawing/2014/main" id="{8F1F7039-9AB0-4487-A5E4-E24E06B86B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96D6A0B-606E-4576-9FD9-73CC85EFDAE3}"/>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7121331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6BC9-19C7-4E4B-98B3-E520970936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30C6-68C7-4D4C-BE16-549EF4CFD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1D3F84-338C-47E2-9DB0-2ABFC32C51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3CFE9F-580B-40D7-810F-3252C02209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984BD5-F78C-45CF-9496-AE84FC3138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A046B6-E946-4D08-88B1-A53AE684D50A}"/>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8" name="Footer Placeholder 7">
            <a:extLst>
              <a:ext uri="{FF2B5EF4-FFF2-40B4-BE49-F238E27FC236}">
                <a16:creationId xmlns:a16="http://schemas.microsoft.com/office/drawing/2014/main" id="{791069F4-417D-4867-B803-6912E387422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275B593-6C02-4301-A738-06376111115B}"/>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37688215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77B3-4103-4635-808C-C49767C0C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A97E9F-99F9-4828-B988-D680C3F901DE}"/>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4" name="Footer Placeholder 3">
            <a:extLst>
              <a:ext uri="{FF2B5EF4-FFF2-40B4-BE49-F238E27FC236}">
                <a16:creationId xmlns:a16="http://schemas.microsoft.com/office/drawing/2014/main" id="{33A720B3-28A2-46D6-A1FE-17233901ADF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F31AA89-99E6-40F3-B976-7321847B44D3}"/>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316373522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D1A72-99BB-476E-B023-FF8BF6938C63}"/>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3" name="Footer Placeholder 2">
            <a:extLst>
              <a:ext uri="{FF2B5EF4-FFF2-40B4-BE49-F238E27FC236}">
                <a16:creationId xmlns:a16="http://schemas.microsoft.com/office/drawing/2014/main" id="{F56EC26B-2448-4487-A230-357B3B289E37}"/>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284B458-AD22-42C1-A121-18E6397E31FF}"/>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1083021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F932D5-830F-4AFD-8F36-F06C539828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AFF797F-695A-4CC3-A155-5A53E884B55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E621128-98F9-474B-A213-081C6FBC8BEA}"/>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AD579CD3-0218-4FCE-A820-41B534381B1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D0BD67B-03E9-413F-A6AA-D69EFCD3C5D3}"/>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378552252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CFFA-373B-42E3-A4F9-60BC49D2D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30B145-1B5A-4565-9F41-A8787F8FF9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8B79F-3293-4F94-8204-40CBC8895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18F77-023F-4E09-81BF-1B924FA91A53}"/>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6" name="Footer Placeholder 5">
            <a:extLst>
              <a:ext uri="{FF2B5EF4-FFF2-40B4-BE49-F238E27FC236}">
                <a16:creationId xmlns:a16="http://schemas.microsoft.com/office/drawing/2014/main" id="{DDBFD6A5-FDED-4E8D-A53A-6CA9714141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6212FC-B21F-4A1F-85B8-61C473EB8E29}"/>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88062155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0B16-33B0-4F27-9F21-8C6E68E18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10410-7504-4F95-A915-F53BF0968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B31FC7B-311D-46F5-8C64-7698B8629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EF1E6-9C8C-4F57-942C-C7956F6D40B9}"/>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6" name="Footer Placeholder 5">
            <a:extLst>
              <a:ext uri="{FF2B5EF4-FFF2-40B4-BE49-F238E27FC236}">
                <a16:creationId xmlns:a16="http://schemas.microsoft.com/office/drawing/2014/main" id="{C399EEB3-4F47-4EEE-8EBD-54DCFEB7263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2CB4D8D-5678-4E3B-A57C-57A74313DDBB}"/>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7998470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AC8A7F-14B7-4A6A-A701-9AD03B16FB5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264089F-4E57-4399-882B-1DBA51F288B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49A6AC-BBC7-4EBB-A022-68B6966217E5}"/>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370290CC-357A-4A43-8AD1-99D02D64421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588394-5869-41B1-9AD3-E0BF6C5CE9BD}"/>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83278530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B2BF7BD-A857-42CE-9874-4F170936BDC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B652BED7-3CCC-47E8-A552-55AD5EAD726F}"/>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76D74A6-A4EE-4607-8527-EC804AF8F064}"/>
              </a:ext>
            </a:extLst>
          </p:cNvPr>
          <p:cNvSpPr>
            <a:spLocks noGrp="1"/>
          </p:cNvSpPr>
          <p:nvPr>
            <p:ph type="dt" sz="half" idx="10"/>
          </p:nvPr>
        </p:nvSpPr>
        <p:spPr/>
        <p:txBody>
          <a:body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FAB14E26-D37B-4B8F-B304-D6BFE073EF2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6007CBF-B92E-4C10-A24B-67DF2A7F6CB6}"/>
              </a:ext>
            </a:extLst>
          </p:cNvPr>
          <p:cNvSpPr>
            <a:spLocks noGrp="1"/>
          </p:cNvSpPr>
          <p:nvPr>
            <p:ph type="sldNum" sz="quarter" idx="12"/>
          </p:nvPr>
        </p:nvSpPr>
        <p:spPr/>
        <p:txBody>
          <a:bodyPr/>
          <a:lstStyle/>
          <a:p>
            <a:fld id="{BCD7DE1D-A926-4CCA-85D4-CB56EFC26A41}" type="slidenum">
              <a:rPr lang="en-US" smtClean="0"/>
              <a:t>‹#›</a:t>
            </a:fld>
            <a:endParaRPr lang="en-US"/>
          </a:p>
        </p:txBody>
      </p:sp>
    </p:spTree>
    <p:extLst>
      <p:ext uri="{BB962C8B-B14F-4D97-AF65-F5344CB8AC3E}">
        <p14:creationId xmlns:p14="http://schemas.microsoft.com/office/powerpoint/2010/main" val="18171989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5B33A9-D0AE-40B9-B3AC-5493C64CBD9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09ACBA-A925-4717-A9BF-A820B9B9D78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58F5C4-5A19-4DE6-B94F-117243C90077}"/>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1095835C-9281-4F21-A866-F5BDCFAC7B0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08AC2D06-8D66-4907-A588-A55A96FF1D05}"/>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2204052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49D442-C72F-4270-B4F5-13E7EB7E4C3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6004264-768E-4DFE-8F6D-0C4E0178D29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E9E1FA-49C6-4B31-9AE2-B737790CDAD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095775-57E9-4E6A-84B0-BE0E9C4E3C9F}"/>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6" name="Footer Placeholder 5">
            <a:extLst>
              <a:ext uri="{FF2B5EF4-FFF2-40B4-BE49-F238E27FC236}">
                <a16:creationId xmlns:a16="http://schemas.microsoft.com/office/drawing/2014/main" id="{8F1F7039-9AB0-4487-A5E4-E24E06B86B19}"/>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096D6A0B-606E-4576-9FD9-73CC85EFDAE3}"/>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191792920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436BC9-19C7-4E4B-98B3-E5209709364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36830C6-68C7-4D4C-BE16-549EF4CFD3A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E1D3F84-338C-47E2-9DB0-2ABFC32C51B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A3CFE9F-580B-40D7-810F-3252C02209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C984BD5-F78C-45CF-9496-AE84FC31385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6A046B6-E946-4D08-88B1-A53AE684D50A}"/>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8" name="Footer Placeholder 7">
            <a:extLst>
              <a:ext uri="{FF2B5EF4-FFF2-40B4-BE49-F238E27FC236}">
                <a16:creationId xmlns:a16="http://schemas.microsoft.com/office/drawing/2014/main" id="{791069F4-417D-4867-B803-6912E387422D}"/>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6275B593-6C02-4301-A738-06376111115B}"/>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27211355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6977B3-4103-4635-808C-C49767C0C77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A97E9F-99F9-4828-B988-D680C3F901DE}"/>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4" name="Footer Placeholder 3">
            <a:extLst>
              <a:ext uri="{FF2B5EF4-FFF2-40B4-BE49-F238E27FC236}">
                <a16:creationId xmlns:a16="http://schemas.microsoft.com/office/drawing/2014/main" id="{33A720B3-28A2-46D6-A1FE-17233901ADF5}"/>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1F31AA89-99E6-40F3-B976-7321847B44D3}"/>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269986835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8CD1A72-99BB-476E-B023-FF8BF6938C63}"/>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3" name="Footer Placeholder 2">
            <a:extLst>
              <a:ext uri="{FF2B5EF4-FFF2-40B4-BE49-F238E27FC236}">
                <a16:creationId xmlns:a16="http://schemas.microsoft.com/office/drawing/2014/main" id="{F56EC26B-2448-4487-A230-357B3B289E37}"/>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6284B458-AD22-42C1-A121-18E6397E31FF}"/>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19215095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7CFFA-373B-42E3-A4F9-60BC49D2D8A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30B145-1B5A-4565-9F41-A8787F8FF90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368B79F-3293-4F94-8204-40CBC88959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0218F77-023F-4E09-81BF-1B924FA91A53}"/>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6" name="Footer Placeholder 5">
            <a:extLst>
              <a:ext uri="{FF2B5EF4-FFF2-40B4-BE49-F238E27FC236}">
                <a16:creationId xmlns:a16="http://schemas.microsoft.com/office/drawing/2014/main" id="{DDBFD6A5-FDED-4E8D-A53A-6CA9714141FA}"/>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8E6212FC-B21F-4A1F-85B8-61C473EB8E29}"/>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42091522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120B16-33B0-4F27-9F21-8C6E68E1850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7A10410-7504-4F95-A915-F53BF096810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a:extLst>
              <a:ext uri="{FF2B5EF4-FFF2-40B4-BE49-F238E27FC236}">
                <a16:creationId xmlns:a16="http://schemas.microsoft.com/office/drawing/2014/main" id="{AB31FC7B-311D-46F5-8C64-7698B8629A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A2EF1E6-9C8C-4F57-942C-C7956F6D40B9}"/>
              </a:ext>
            </a:extLst>
          </p:cNvPr>
          <p:cNvSpPr>
            <a:spLocks noGrp="1"/>
          </p:cNvSpPr>
          <p:nvPr>
            <p:ph type="dt" sz="half" idx="10"/>
          </p:nvPr>
        </p:nvSpPr>
        <p:spPr/>
        <p:txBody>
          <a:bodyPr/>
          <a:lstStyle/>
          <a:p>
            <a:fld id="{6FFDAA3B-533D-4FD7-A9B9-32C60078E742}" type="datetimeFigureOut">
              <a:rPr lang="en-US" smtClean="0"/>
              <a:t>12/5/2024</a:t>
            </a:fld>
            <a:endParaRPr lang="en-US" dirty="0"/>
          </a:p>
        </p:txBody>
      </p:sp>
      <p:sp>
        <p:nvSpPr>
          <p:cNvPr id="6" name="Footer Placeholder 5">
            <a:extLst>
              <a:ext uri="{FF2B5EF4-FFF2-40B4-BE49-F238E27FC236}">
                <a16:creationId xmlns:a16="http://schemas.microsoft.com/office/drawing/2014/main" id="{C399EEB3-4F47-4EEE-8EBD-54DCFEB72638}"/>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62CB4D8D-5678-4E3B-A57C-57A74313DDBB}"/>
              </a:ext>
            </a:extLst>
          </p:cNvPr>
          <p:cNvSpPr>
            <a:spLocks noGrp="1"/>
          </p:cNvSpPr>
          <p:nvPr>
            <p:ph type="sldNum" sz="quarter" idx="12"/>
          </p:nvPr>
        </p:nvSpPr>
        <p:spPr/>
        <p:txBody>
          <a:bodyPr/>
          <a:lstStyle/>
          <a:p>
            <a:fld id="{BCD7DE1D-A926-4CCA-85D4-CB56EFC26A41}" type="slidenum">
              <a:rPr lang="en-US" smtClean="0"/>
              <a:t>‹#›</a:t>
            </a:fld>
            <a:endParaRPr lang="en-US" dirty="0"/>
          </a:p>
        </p:txBody>
      </p:sp>
    </p:spTree>
    <p:extLst>
      <p:ext uri="{BB962C8B-B14F-4D97-AF65-F5344CB8AC3E}">
        <p14:creationId xmlns:p14="http://schemas.microsoft.com/office/powerpoint/2010/main" val="880312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07CE34-2E84-4D92-B77C-282452DA0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55350-66DF-4985-85EE-0FEC35F6F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0FBA7-B9F4-45A4-88BF-AA5E47126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DAA3B-533D-4FD7-A9B9-32C60078E742}" type="datetimeFigureOut">
              <a:rPr lang="en-US" smtClean="0"/>
              <a:t>12/5/2024</a:t>
            </a:fld>
            <a:endParaRPr lang="en-US" dirty="0"/>
          </a:p>
        </p:txBody>
      </p:sp>
      <p:sp>
        <p:nvSpPr>
          <p:cNvPr id="5" name="Footer Placeholder 4">
            <a:extLst>
              <a:ext uri="{FF2B5EF4-FFF2-40B4-BE49-F238E27FC236}">
                <a16:creationId xmlns:a16="http://schemas.microsoft.com/office/drawing/2014/main" id="{CED535A1-C22B-4AEA-ABDA-A076C0613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3352A89-0413-4B48-A50C-1AF3AFCD13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7DE1D-A926-4CCA-85D4-CB56EFC26A41}" type="slidenum">
              <a:rPr lang="en-US" smtClean="0"/>
              <a:t>‹#›</a:t>
            </a:fld>
            <a:endParaRPr lang="en-US" dirty="0"/>
          </a:p>
        </p:txBody>
      </p:sp>
    </p:spTree>
    <p:extLst>
      <p:ext uri="{BB962C8B-B14F-4D97-AF65-F5344CB8AC3E}">
        <p14:creationId xmlns:p14="http://schemas.microsoft.com/office/powerpoint/2010/main" val="4052625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307CE34-2E84-4D92-B77C-282452DA09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755350-66DF-4985-85EE-0FEC35F6FEA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390FBA7-B9F4-45A4-88BF-AA5E471266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FFDAA3B-533D-4FD7-A9B9-32C60078E742}" type="datetimeFigureOut">
              <a:rPr lang="en-US" smtClean="0"/>
              <a:t>12/5/2024</a:t>
            </a:fld>
            <a:endParaRPr lang="en-US"/>
          </a:p>
        </p:txBody>
      </p:sp>
      <p:sp>
        <p:nvSpPr>
          <p:cNvPr id="5" name="Footer Placeholder 4">
            <a:extLst>
              <a:ext uri="{FF2B5EF4-FFF2-40B4-BE49-F238E27FC236}">
                <a16:creationId xmlns:a16="http://schemas.microsoft.com/office/drawing/2014/main" id="{CED535A1-C22B-4AEA-ABDA-A076C0613B4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352A89-0413-4B48-A50C-1AF3AFCD13F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D7DE1D-A926-4CCA-85D4-CB56EFC26A41}" type="slidenum">
              <a:rPr lang="en-US" smtClean="0"/>
              <a:t>‹#›</a:t>
            </a:fld>
            <a:endParaRPr lang="en-US"/>
          </a:p>
        </p:txBody>
      </p:sp>
    </p:spTree>
    <p:extLst>
      <p:ext uri="{BB962C8B-B14F-4D97-AF65-F5344CB8AC3E}">
        <p14:creationId xmlns:p14="http://schemas.microsoft.com/office/powerpoint/2010/main" val="76543792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tiff"/><Relationship Id="rId1" Type="http://schemas.openxmlformats.org/officeDocument/2006/relationships/slideLayout" Target="../slideLayouts/slideLayout19.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gi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38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0.png"/><Relationship Id="rId5" Type="http://schemas.openxmlformats.org/officeDocument/2006/relationships/image" Target="../media/image28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9.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7.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50.svg"/></Relationships>
</file>

<file path=ppt/slides/_rels/slide2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hyperlink" Target="https://legacy.materialsproject.org/materials/mp-804/"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microsoft.com/office/2007/relationships/hdphoto" Target="../media/hdphoto2.wdp"/><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xml"/><Relationship Id="rId1" Type="http://schemas.openxmlformats.org/officeDocument/2006/relationships/slideLayout" Target="../slideLayouts/slideLayout12.xml"/><Relationship Id="rId5" Type="http://schemas.openxmlformats.org/officeDocument/2006/relationships/image" Target="../media/image9.jpg"/><Relationship Id="rId4" Type="http://schemas.openxmlformats.org/officeDocument/2006/relationships/image" Target="../media/image8.jpg"/></Relationships>
</file>

<file path=ppt/slides/_rels/slide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3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1.xml"/><Relationship Id="rId1" Type="http://schemas.openxmlformats.org/officeDocument/2006/relationships/slideLayout" Target="../slideLayouts/slideLayout12.xml"/><Relationship Id="rId5" Type="http://schemas.openxmlformats.org/officeDocument/2006/relationships/image" Target="../media/image54.png"/><Relationship Id="rId4" Type="http://schemas.openxmlformats.org/officeDocument/2006/relationships/image" Target="../media/image53.png"/></Relationships>
</file>

<file path=ppt/slides/_rels/slide3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hyperlink" Target="https://www.nist.gov/si-redefinition/kelvin/kelvin-thermodynamic-temperature" TargetMode="External"/><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hyperlink" Target="https://www.nist.gov/si-redefinition/kelvin/kelvin-thermodynamic-temperature" TargetMode="External"/><Relationship Id="rId2" Type="http://schemas.openxmlformats.org/officeDocument/2006/relationships/image" Target="../media/image16.gif"/><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18.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B1365B3-A734-07E4-F7E6-18AADE7EBA6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200" y="124933"/>
            <a:ext cx="4638182" cy="1097281"/>
          </a:xfrm>
          <a:prstGeom prst="rect">
            <a:avLst/>
          </a:prstGeom>
        </p:spPr>
      </p:pic>
      <p:sp>
        <p:nvSpPr>
          <p:cNvPr id="3" name="Title 1">
            <a:extLst>
              <a:ext uri="{FF2B5EF4-FFF2-40B4-BE49-F238E27FC236}">
                <a16:creationId xmlns:a16="http://schemas.microsoft.com/office/drawing/2014/main" id="{C5F5C841-E29C-5E05-22B8-72A9579E519B}"/>
              </a:ext>
            </a:extLst>
          </p:cNvPr>
          <p:cNvSpPr txBox="1">
            <a:spLocks/>
          </p:cNvSpPr>
          <p:nvPr/>
        </p:nvSpPr>
        <p:spPr>
          <a:xfrm>
            <a:off x="0" y="943194"/>
            <a:ext cx="12192000" cy="1143000"/>
          </a:xfrm>
          <a:prstGeom prst="rect">
            <a:avLst/>
          </a:prstGeom>
          <a:ln>
            <a:noFill/>
          </a:ln>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t>Multiphonon</a:t>
            </a:r>
            <a:r>
              <a:rPr lang="en-US" sz="3600" dirty="0"/>
              <a:t> theory of electronic transitions at defects in semiconductors – carrier capture and H Release</a:t>
            </a:r>
          </a:p>
        </p:txBody>
      </p:sp>
      <p:sp>
        <p:nvSpPr>
          <p:cNvPr id="4" name="TextBox 3">
            <a:extLst>
              <a:ext uri="{FF2B5EF4-FFF2-40B4-BE49-F238E27FC236}">
                <a16:creationId xmlns:a16="http://schemas.microsoft.com/office/drawing/2014/main" id="{77577545-50AB-921E-83D8-6E8D1705DDFD}"/>
              </a:ext>
            </a:extLst>
          </p:cNvPr>
          <p:cNvSpPr txBox="1"/>
          <p:nvPr/>
        </p:nvSpPr>
        <p:spPr>
          <a:xfrm>
            <a:off x="4714382" y="2073458"/>
            <a:ext cx="2636668" cy="830997"/>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Laura Nichols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rPr>
              <a:t>November</a:t>
            </a:r>
            <a:r>
              <a:rPr lang="en-US" sz="2400" dirty="0">
                <a:solidFill>
                  <a:prstClr val="black"/>
                </a:solidFill>
                <a:latin typeface="Calibri" panose="020F0502020204030204"/>
              </a:rPr>
              <a:t> 2024</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5" name="TextBox 4">
            <a:extLst>
              <a:ext uri="{FF2B5EF4-FFF2-40B4-BE49-F238E27FC236}">
                <a16:creationId xmlns:a16="http://schemas.microsoft.com/office/drawing/2014/main" id="{AC489496-092E-0D3A-3DFE-4AEDB082F234}"/>
              </a:ext>
            </a:extLst>
          </p:cNvPr>
          <p:cNvSpPr txBox="1"/>
          <p:nvPr/>
        </p:nvSpPr>
        <p:spPr>
          <a:xfrm>
            <a:off x="635847" y="2939254"/>
            <a:ext cx="218242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Committee</a:t>
            </a:r>
          </a:p>
        </p:txBody>
      </p:sp>
      <p:sp>
        <p:nvSpPr>
          <p:cNvPr id="6" name="TextBox 5">
            <a:extLst>
              <a:ext uri="{FF2B5EF4-FFF2-40B4-BE49-F238E27FC236}">
                <a16:creationId xmlns:a16="http://schemas.microsoft.com/office/drawing/2014/main" id="{71EBF818-3CDD-8160-2CD4-795BD802FAFA}"/>
              </a:ext>
            </a:extLst>
          </p:cNvPr>
          <p:cNvSpPr txBox="1"/>
          <p:nvPr/>
        </p:nvSpPr>
        <p:spPr>
          <a:xfrm>
            <a:off x="635846" y="3305928"/>
            <a:ext cx="356892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Sokrates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Pantelides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(advisor), VU</a:t>
            </a:r>
          </a:p>
        </p:txBody>
      </p:sp>
      <p:sp>
        <p:nvSpPr>
          <p:cNvPr id="7" name="TextBox 6">
            <a:extLst>
              <a:ext uri="{FF2B5EF4-FFF2-40B4-BE49-F238E27FC236}">
                <a16:creationId xmlns:a16="http://schemas.microsoft.com/office/drawing/2014/main" id="{389D6EB7-B8DA-81D4-E369-22BF767F5929}"/>
              </a:ext>
            </a:extLst>
          </p:cNvPr>
          <p:cNvSpPr txBox="1"/>
          <p:nvPr/>
        </p:nvSpPr>
        <p:spPr>
          <a:xfrm>
            <a:off x="4647283" y="3304719"/>
            <a:ext cx="31012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Andrew O’Hara</a:t>
            </a:r>
          </a:p>
        </p:txBody>
      </p:sp>
      <p:sp>
        <p:nvSpPr>
          <p:cNvPr id="8" name="TextBox 7">
            <a:extLst>
              <a:ext uri="{FF2B5EF4-FFF2-40B4-BE49-F238E27FC236}">
                <a16:creationId xmlns:a16="http://schemas.microsoft.com/office/drawing/2014/main" id="{D6B87127-75B5-A9B1-F8D7-0583BDE1AD65}"/>
              </a:ext>
            </a:extLst>
          </p:cNvPr>
          <p:cNvSpPr txBox="1"/>
          <p:nvPr/>
        </p:nvSpPr>
        <p:spPr>
          <a:xfrm>
            <a:off x="4677417" y="2990751"/>
            <a:ext cx="28887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Collaborators (Vanderbilt)</a:t>
            </a:r>
          </a:p>
        </p:txBody>
      </p:sp>
      <p:sp>
        <p:nvSpPr>
          <p:cNvPr id="9" name="TextBox 8">
            <a:extLst>
              <a:ext uri="{FF2B5EF4-FFF2-40B4-BE49-F238E27FC236}">
                <a16:creationId xmlns:a16="http://schemas.microsoft.com/office/drawing/2014/main" id="{12CE46A3-3B22-7E8E-A908-BB1B6845BA7C}"/>
              </a:ext>
            </a:extLst>
          </p:cNvPr>
          <p:cNvSpPr txBox="1"/>
          <p:nvPr/>
        </p:nvSpPr>
        <p:spPr>
          <a:xfrm>
            <a:off x="631481" y="3638187"/>
            <a:ext cx="34304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Xiaoguang Zhang (co-advisor), UF</a:t>
            </a:r>
          </a:p>
        </p:txBody>
      </p:sp>
      <p:sp>
        <p:nvSpPr>
          <p:cNvPr id="10" name="TextBox 9">
            <a:extLst>
              <a:ext uri="{FF2B5EF4-FFF2-40B4-BE49-F238E27FC236}">
                <a16:creationId xmlns:a16="http://schemas.microsoft.com/office/drawing/2014/main" id="{5B07105C-BBEE-871D-84D8-BFF2D147DC52}"/>
              </a:ext>
            </a:extLst>
          </p:cNvPr>
          <p:cNvSpPr txBox="1"/>
          <p:nvPr/>
        </p:nvSpPr>
        <p:spPr>
          <a:xfrm>
            <a:off x="8685344" y="4190313"/>
            <a:ext cx="343045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solidFill>
                  <a:prstClr val="black"/>
                </a:solidFill>
                <a:latin typeface="Calibri" panose="020F0502020204030204"/>
              </a:rPr>
              <a:t>William Perry</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lang="en-US" dirty="0">
                <a:solidFill>
                  <a:prstClr val="black"/>
                </a:solidFill>
                <a:latin typeface="Calibri" panose="020F0502020204030204"/>
              </a:rPr>
              <a:t>graduate</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student)</a:t>
            </a:r>
          </a:p>
        </p:txBody>
      </p:sp>
      <p:sp>
        <p:nvSpPr>
          <p:cNvPr id="11" name="TextBox 10">
            <a:extLst>
              <a:ext uri="{FF2B5EF4-FFF2-40B4-BE49-F238E27FC236}">
                <a16:creationId xmlns:a16="http://schemas.microsoft.com/office/drawing/2014/main" id="{747C37A9-C25C-AA6A-23F9-F9D8C56676E2}"/>
              </a:ext>
            </a:extLst>
          </p:cNvPr>
          <p:cNvSpPr txBox="1"/>
          <p:nvPr/>
        </p:nvSpPr>
        <p:spPr>
          <a:xfrm>
            <a:off x="8685345" y="3797500"/>
            <a:ext cx="34304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Guanzhi</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Li (graduate student)</a:t>
            </a:r>
          </a:p>
        </p:txBody>
      </p:sp>
      <p:sp>
        <p:nvSpPr>
          <p:cNvPr id="12" name="TextBox 11">
            <a:extLst>
              <a:ext uri="{FF2B5EF4-FFF2-40B4-BE49-F238E27FC236}">
                <a16:creationId xmlns:a16="http://schemas.microsoft.com/office/drawing/2014/main" id="{6DE54189-2773-11CF-732A-F9FBEDE3DCA8}"/>
              </a:ext>
            </a:extLst>
          </p:cNvPr>
          <p:cNvSpPr txBox="1"/>
          <p:nvPr/>
        </p:nvSpPr>
        <p:spPr>
          <a:xfrm>
            <a:off x="4647283" y="3592147"/>
            <a:ext cx="3609048" cy="64633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err="1">
                <a:ln>
                  <a:noFill/>
                </a:ln>
                <a:solidFill>
                  <a:prstClr val="black"/>
                </a:solidFill>
                <a:effectLst/>
                <a:uLnTx/>
                <a:uFillTx/>
                <a:latin typeface="Calibri" panose="020F0502020204030204"/>
                <a:ea typeface="+mn-ea"/>
                <a:cs typeface="+mn-cs"/>
              </a:rPr>
              <a:t>Schrimpf</a:t>
            </a: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-Fleetwood-Reed Radiation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0" i="0" u="none" strike="noStrike" kern="1200" cap="none" spc="0" normalizeH="0" baseline="0" noProof="0" dirty="0">
                <a:ln>
                  <a:noFill/>
                </a:ln>
                <a:solidFill>
                  <a:prstClr val="black"/>
                </a:solidFill>
                <a:effectLst/>
                <a:uLnTx/>
                <a:uFillTx/>
                <a:latin typeface="Calibri" panose="020F0502020204030204"/>
                <a:ea typeface="+mn-ea"/>
                <a:cs typeface="+mn-cs"/>
              </a:rPr>
              <a:t>        Effects and Reliability Group</a:t>
            </a:r>
          </a:p>
        </p:txBody>
      </p:sp>
      <p:sp>
        <p:nvSpPr>
          <p:cNvPr id="13" name="Rectangle 12">
            <a:extLst>
              <a:ext uri="{FF2B5EF4-FFF2-40B4-BE49-F238E27FC236}">
                <a16:creationId xmlns:a16="http://schemas.microsoft.com/office/drawing/2014/main" id="{F310892D-0FEF-6A50-CD35-4482216BB91E}"/>
              </a:ext>
            </a:extLst>
          </p:cNvPr>
          <p:cNvSpPr/>
          <p:nvPr/>
        </p:nvSpPr>
        <p:spPr>
          <a:xfrm>
            <a:off x="11106150" y="95250"/>
            <a:ext cx="1009650" cy="105798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4" name="Picture 2" descr="Image result for university of florida logo">
            <a:extLst>
              <a:ext uri="{FF2B5EF4-FFF2-40B4-BE49-F238E27FC236}">
                <a16:creationId xmlns:a16="http://schemas.microsoft.com/office/drawing/2014/main" id="{BD6AFD29-E723-68BD-A6AB-33220C39820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017930" y="406578"/>
            <a:ext cx="2743200" cy="51863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Image result for hpcmp logo">
            <a:extLst>
              <a:ext uri="{FF2B5EF4-FFF2-40B4-BE49-F238E27FC236}">
                <a16:creationId xmlns:a16="http://schemas.microsoft.com/office/drawing/2014/main" id="{4FCF7100-140A-85CA-B6C8-C7844E8A422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45209" y="5579299"/>
            <a:ext cx="1603125" cy="78808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A picture containing drawing, clock&#10;&#10;Description automatically generated">
            <a:extLst>
              <a:ext uri="{FF2B5EF4-FFF2-40B4-BE49-F238E27FC236}">
                <a16:creationId xmlns:a16="http://schemas.microsoft.com/office/drawing/2014/main" id="{DD355813-DE9F-27C4-EA3D-89FDDFBA313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32732" y="5351293"/>
            <a:ext cx="1441839" cy="1417162"/>
          </a:xfrm>
          <a:prstGeom prst="rect">
            <a:avLst/>
          </a:prstGeom>
        </p:spPr>
      </p:pic>
      <p:sp>
        <p:nvSpPr>
          <p:cNvPr id="17" name="TextBox 16">
            <a:extLst>
              <a:ext uri="{FF2B5EF4-FFF2-40B4-BE49-F238E27FC236}">
                <a16:creationId xmlns:a16="http://schemas.microsoft.com/office/drawing/2014/main" id="{CF90963F-D7A5-B98D-1930-0DAB08D8A668}"/>
              </a:ext>
            </a:extLst>
          </p:cNvPr>
          <p:cNvSpPr txBox="1"/>
          <p:nvPr/>
        </p:nvSpPr>
        <p:spPr>
          <a:xfrm>
            <a:off x="635845" y="3995628"/>
            <a:ext cx="329982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Kalman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Varga</a:t>
            </a:r>
            <a:r>
              <a:rPr lang="en-US" dirty="0">
                <a:solidFill>
                  <a:prstClr val="black"/>
                </a:solidFill>
                <a:latin typeface="Calibri" panose="020F0502020204030204"/>
              </a:rPr>
              <a:t>, </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VU</a:t>
            </a:r>
          </a:p>
        </p:txBody>
      </p:sp>
      <p:sp>
        <p:nvSpPr>
          <p:cNvPr id="18" name="TextBox 17">
            <a:extLst>
              <a:ext uri="{FF2B5EF4-FFF2-40B4-BE49-F238E27FC236}">
                <a16:creationId xmlns:a16="http://schemas.microsoft.com/office/drawing/2014/main" id="{9329131D-8DEC-034E-F63A-B1E4C853BC01}"/>
              </a:ext>
            </a:extLst>
          </p:cNvPr>
          <p:cNvSpPr txBox="1"/>
          <p:nvPr/>
        </p:nvSpPr>
        <p:spPr>
          <a:xfrm>
            <a:off x="631481" y="4754330"/>
            <a:ext cx="34304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Ron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Schrimpf</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VU</a:t>
            </a:r>
          </a:p>
        </p:txBody>
      </p:sp>
      <p:sp>
        <p:nvSpPr>
          <p:cNvPr id="19" name="TextBox 18">
            <a:extLst>
              <a:ext uri="{FF2B5EF4-FFF2-40B4-BE49-F238E27FC236}">
                <a16:creationId xmlns:a16="http://schemas.microsoft.com/office/drawing/2014/main" id="{B2A9BF40-2F1F-4574-8340-D34CF034B57B}"/>
              </a:ext>
            </a:extLst>
          </p:cNvPr>
          <p:cNvSpPr txBox="1"/>
          <p:nvPr/>
        </p:nvSpPr>
        <p:spPr>
          <a:xfrm>
            <a:off x="631481" y="4369274"/>
            <a:ext cx="34304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Sait</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Umar, VU</a:t>
            </a:r>
          </a:p>
        </p:txBody>
      </p:sp>
      <p:pic>
        <p:nvPicPr>
          <p:cNvPr id="20" name="Picture 19" descr="Logo, company name&#10;&#10;Description automatically generated">
            <a:extLst>
              <a:ext uri="{FF2B5EF4-FFF2-40B4-BE49-F238E27FC236}">
                <a16:creationId xmlns:a16="http://schemas.microsoft.com/office/drawing/2014/main" id="{8241208C-83E4-8CA6-0F9D-B14FE0012D11}"/>
              </a:ext>
            </a:extLst>
          </p:cNvPr>
          <p:cNvPicPr>
            <a:picLocks noChangeAspect="1"/>
          </p:cNvPicPr>
          <p:nvPr/>
        </p:nvPicPr>
        <p:blipFill>
          <a:blip r:embed="rId6">
            <a:extLst>
              <a:ext uri="{28A0092B-C50C-407E-A947-70E740481C1C}">
                <a14:useLocalDpi xmlns:a14="http://schemas.microsoft.com/office/drawing/2010/main" val="0"/>
              </a:ext>
            </a:extLst>
          </a:blip>
          <a:srcRect t="11278" b="13242"/>
          <a:stretch/>
        </p:blipFill>
        <p:spPr>
          <a:xfrm>
            <a:off x="4043097" y="5226044"/>
            <a:ext cx="4157413" cy="1568975"/>
          </a:xfrm>
          <a:prstGeom prst="rect">
            <a:avLst/>
          </a:prstGeom>
        </p:spPr>
      </p:pic>
      <p:sp>
        <p:nvSpPr>
          <p:cNvPr id="21" name="TextBox 20">
            <a:extLst>
              <a:ext uri="{FF2B5EF4-FFF2-40B4-BE49-F238E27FC236}">
                <a16:creationId xmlns:a16="http://schemas.microsoft.com/office/drawing/2014/main" id="{307B1113-E280-4C75-73FD-B7DA121385C3}"/>
              </a:ext>
            </a:extLst>
          </p:cNvPr>
          <p:cNvSpPr txBox="1"/>
          <p:nvPr/>
        </p:nvSpPr>
        <p:spPr>
          <a:xfrm>
            <a:off x="8685344" y="3404687"/>
            <a:ext cx="343045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Xiaoguang Zhang (co-advisor)</a:t>
            </a:r>
          </a:p>
        </p:txBody>
      </p:sp>
      <p:sp>
        <p:nvSpPr>
          <p:cNvPr id="22" name="TextBox 21">
            <a:extLst>
              <a:ext uri="{FF2B5EF4-FFF2-40B4-BE49-F238E27FC236}">
                <a16:creationId xmlns:a16="http://schemas.microsoft.com/office/drawing/2014/main" id="{67736BC7-FFAF-21B9-B092-98FE735FB229}"/>
              </a:ext>
            </a:extLst>
          </p:cNvPr>
          <p:cNvSpPr txBox="1"/>
          <p:nvPr/>
        </p:nvSpPr>
        <p:spPr>
          <a:xfrm>
            <a:off x="8628444" y="2990751"/>
            <a:ext cx="28887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Collaborators (Florida)</a:t>
            </a:r>
          </a:p>
        </p:txBody>
      </p:sp>
      <p:sp>
        <p:nvSpPr>
          <p:cNvPr id="23" name="TextBox 22">
            <a:extLst>
              <a:ext uri="{FF2B5EF4-FFF2-40B4-BE49-F238E27FC236}">
                <a16:creationId xmlns:a16="http://schemas.microsoft.com/office/drawing/2014/main" id="{8E0D8576-BC6A-8378-13A1-13F7F2615C9D}"/>
              </a:ext>
            </a:extLst>
          </p:cNvPr>
          <p:cNvSpPr txBox="1"/>
          <p:nvPr/>
        </p:nvSpPr>
        <p:spPr>
          <a:xfrm>
            <a:off x="8685344" y="4586137"/>
            <a:ext cx="31012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Yue Yu (former student)</a:t>
            </a:r>
          </a:p>
        </p:txBody>
      </p:sp>
      <p:sp>
        <p:nvSpPr>
          <p:cNvPr id="24" name="TextBox 23">
            <a:extLst>
              <a:ext uri="{FF2B5EF4-FFF2-40B4-BE49-F238E27FC236}">
                <a16:creationId xmlns:a16="http://schemas.microsoft.com/office/drawing/2014/main" id="{05BBA6F2-B473-DC76-1518-77F6CE16D9EF}"/>
              </a:ext>
            </a:extLst>
          </p:cNvPr>
          <p:cNvSpPr txBox="1"/>
          <p:nvPr/>
        </p:nvSpPr>
        <p:spPr>
          <a:xfrm>
            <a:off x="4651611" y="4378878"/>
            <a:ext cx="288877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Collaborators (</a:t>
            </a:r>
            <a:r>
              <a:rPr lang="en-US" u="sng" dirty="0">
                <a:solidFill>
                  <a:prstClr val="black"/>
                </a:solidFill>
                <a:latin typeface="Calibri" panose="020F0502020204030204"/>
              </a:rPr>
              <a:t>UT Dallas</a:t>
            </a:r>
            <a:r>
              <a:rPr kumimoji="0" lang="en-US" sz="1800" b="0" i="0" u="sng" strike="noStrike" kern="1200" cap="none" spc="0" normalizeH="0" baseline="0" noProof="0" dirty="0">
                <a:ln>
                  <a:noFill/>
                </a:ln>
                <a:solidFill>
                  <a:prstClr val="black"/>
                </a:solidFill>
                <a:effectLst/>
                <a:uLnTx/>
                <a:uFillTx/>
                <a:latin typeface="Calibri" panose="020F0502020204030204"/>
                <a:ea typeface="+mn-ea"/>
                <a:cs typeface="+mn-cs"/>
              </a:rPr>
              <a:t>)</a:t>
            </a:r>
          </a:p>
        </p:txBody>
      </p:sp>
      <p:sp>
        <p:nvSpPr>
          <p:cNvPr id="25" name="TextBox 24">
            <a:extLst>
              <a:ext uri="{FF2B5EF4-FFF2-40B4-BE49-F238E27FC236}">
                <a16:creationId xmlns:a16="http://schemas.microsoft.com/office/drawing/2014/main" id="{F93DD06A-859B-7DB1-415A-23D891451515}"/>
              </a:ext>
            </a:extLst>
          </p:cNvPr>
          <p:cNvSpPr txBox="1"/>
          <p:nvPr/>
        </p:nvSpPr>
        <p:spPr>
          <a:xfrm>
            <a:off x="4647283" y="4726201"/>
            <a:ext cx="31012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Max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Fischetti</a:t>
            </a: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26" name="TextBox 25">
            <a:extLst>
              <a:ext uri="{FF2B5EF4-FFF2-40B4-BE49-F238E27FC236}">
                <a16:creationId xmlns:a16="http://schemas.microsoft.com/office/drawing/2014/main" id="{8F55B74F-8150-0441-A502-695EC247E557}"/>
              </a:ext>
            </a:extLst>
          </p:cNvPr>
          <p:cNvSpPr txBox="1"/>
          <p:nvPr/>
        </p:nvSpPr>
        <p:spPr>
          <a:xfrm>
            <a:off x="4637375" y="5051267"/>
            <a:ext cx="310125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Dallin Nielsen (post-doc)</a:t>
            </a:r>
          </a:p>
        </p:txBody>
      </p:sp>
    </p:spTree>
    <p:extLst>
      <p:ext uri="{BB962C8B-B14F-4D97-AF65-F5344CB8AC3E}">
        <p14:creationId xmlns:p14="http://schemas.microsoft.com/office/powerpoint/2010/main" val="17081589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Energy Transfer via Scattering and Capture</a:t>
            </a:r>
          </a:p>
        </p:txBody>
      </p:sp>
      <p:sp>
        <p:nvSpPr>
          <p:cNvPr id="34" name="TextBox 33">
            <a:extLst>
              <a:ext uri="{FF2B5EF4-FFF2-40B4-BE49-F238E27FC236}">
                <a16:creationId xmlns:a16="http://schemas.microsoft.com/office/drawing/2014/main" id="{90A28F19-AFBE-BAEE-C037-68F62FE3B73C}"/>
              </a:ext>
            </a:extLst>
          </p:cNvPr>
          <p:cNvSpPr txBox="1"/>
          <p:nvPr/>
        </p:nvSpPr>
        <p:spPr>
          <a:xfrm>
            <a:off x="1755604" y="1649808"/>
            <a:ext cx="2586445" cy="461665"/>
          </a:xfrm>
          <a:prstGeom prst="rect">
            <a:avLst/>
          </a:prstGeom>
          <a:noFill/>
        </p:spPr>
        <p:txBody>
          <a:bodyPr wrap="square" rtlCol="0">
            <a:spAutoFit/>
          </a:bodyPr>
          <a:lstStyle/>
          <a:p>
            <a:r>
              <a:rPr lang="en-US" sz="2400" dirty="0"/>
              <a:t>Inelastic Scattering</a:t>
            </a:r>
          </a:p>
        </p:txBody>
      </p:sp>
      <p:sp>
        <p:nvSpPr>
          <p:cNvPr id="57" name="Rectangle 56">
            <a:extLst>
              <a:ext uri="{FF2B5EF4-FFF2-40B4-BE49-F238E27FC236}">
                <a16:creationId xmlns:a16="http://schemas.microsoft.com/office/drawing/2014/main" id="{27D7744F-45DD-2F62-1147-84BF4058FC26}"/>
              </a:ext>
            </a:extLst>
          </p:cNvPr>
          <p:cNvSpPr/>
          <p:nvPr/>
        </p:nvSpPr>
        <p:spPr>
          <a:xfrm>
            <a:off x="893562" y="2172760"/>
            <a:ext cx="4179353" cy="1258648"/>
          </a:xfrm>
          <a:prstGeom prst="rect">
            <a:avLst/>
          </a:prstGeom>
          <a:solidFill>
            <a:srgbClr val="FFFF99"/>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8" name="Straight Arrow Connector 57">
            <a:extLst>
              <a:ext uri="{FF2B5EF4-FFF2-40B4-BE49-F238E27FC236}">
                <a16:creationId xmlns:a16="http://schemas.microsoft.com/office/drawing/2014/main" id="{F0D7E39B-5A92-09D8-2501-3F036D7F256C}"/>
              </a:ext>
            </a:extLst>
          </p:cNvPr>
          <p:cNvCxnSpPr>
            <a:cxnSpLocks/>
          </p:cNvCxnSpPr>
          <p:nvPr/>
        </p:nvCxnSpPr>
        <p:spPr>
          <a:xfrm flipH="1">
            <a:off x="2850502" y="2640380"/>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9" name="TextBox 58">
            <a:extLst>
              <a:ext uri="{FF2B5EF4-FFF2-40B4-BE49-F238E27FC236}">
                <a16:creationId xmlns:a16="http://schemas.microsoft.com/office/drawing/2014/main" id="{76BE7D9C-0AFE-8F18-3B9F-92765C1D5FC6}"/>
              </a:ext>
            </a:extLst>
          </p:cNvPr>
          <p:cNvSpPr txBox="1"/>
          <p:nvPr/>
        </p:nvSpPr>
        <p:spPr>
          <a:xfrm>
            <a:off x="2297543" y="2633344"/>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sp>
        <p:nvSpPr>
          <p:cNvPr id="60" name="TextBox 59">
            <a:extLst>
              <a:ext uri="{FF2B5EF4-FFF2-40B4-BE49-F238E27FC236}">
                <a16:creationId xmlns:a16="http://schemas.microsoft.com/office/drawing/2014/main" id="{486954C6-ACA8-1C57-ACC7-1EAFE9CFD1E5}"/>
              </a:ext>
            </a:extLst>
          </p:cNvPr>
          <p:cNvSpPr txBox="1"/>
          <p:nvPr/>
        </p:nvSpPr>
        <p:spPr>
          <a:xfrm>
            <a:off x="3718947" y="2187412"/>
            <a:ext cx="186221" cy="461665"/>
          </a:xfrm>
          <a:prstGeom prst="rect">
            <a:avLst/>
          </a:prstGeom>
          <a:noFill/>
        </p:spPr>
        <p:txBody>
          <a:bodyPr wrap="square" rtlCol="0">
            <a:spAutoFit/>
          </a:bodyPr>
          <a:lstStyle/>
          <a:p>
            <a:r>
              <a:rPr lang="en-US" sz="2400" i="1" dirty="0"/>
              <a:t>e</a:t>
            </a:r>
          </a:p>
        </p:txBody>
      </p:sp>
      <p:cxnSp>
        <p:nvCxnSpPr>
          <p:cNvPr id="61" name="Straight Connector 60">
            <a:extLst>
              <a:ext uri="{FF2B5EF4-FFF2-40B4-BE49-F238E27FC236}">
                <a16:creationId xmlns:a16="http://schemas.microsoft.com/office/drawing/2014/main" id="{89022BD5-BF46-7CE9-D2C8-1BFB66D4A1A3}"/>
              </a:ext>
            </a:extLst>
          </p:cNvPr>
          <p:cNvCxnSpPr/>
          <p:nvPr/>
        </p:nvCxnSpPr>
        <p:spPr>
          <a:xfrm>
            <a:off x="2693698" y="3814502"/>
            <a:ext cx="4345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64" name="Group 63">
            <a:extLst>
              <a:ext uri="{FF2B5EF4-FFF2-40B4-BE49-F238E27FC236}">
                <a16:creationId xmlns:a16="http://schemas.microsoft.com/office/drawing/2014/main" id="{FDAE6F51-5CF2-E1ED-0828-BBE172EE1C26}"/>
              </a:ext>
            </a:extLst>
          </p:cNvPr>
          <p:cNvGrpSpPr/>
          <p:nvPr/>
        </p:nvGrpSpPr>
        <p:grpSpPr>
          <a:xfrm>
            <a:off x="4466522" y="2588063"/>
            <a:ext cx="109182" cy="104633"/>
            <a:chOff x="5754806" y="3903260"/>
            <a:chExt cx="109182" cy="104633"/>
          </a:xfrm>
        </p:grpSpPr>
        <p:sp>
          <p:nvSpPr>
            <p:cNvPr id="65" name="Oval 64">
              <a:extLst>
                <a:ext uri="{FF2B5EF4-FFF2-40B4-BE49-F238E27FC236}">
                  <a16:creationId xmlns:a16="http://schemas.microsoft.com/office/drawing/2014/main" id="{172F3189-D1F6-E8F1-B832-22FB562404FB}"/>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6" name="Straight Connector 65">
              <a:extLst>
                <a:ext uri="{FF2B5EF4-FFF2-40B4-BE49-F238E27FC236}">
                  <a16:creationId xmlns:a16="http://schemas.microsoft.com/office/drawing/2014/main" id="{06244E79-0686-2EB2-3F31-163A7FA18BAA}"/>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67" name="Group 66">
            <a:extLst>
              <a:ext uri="{FF2B5EF4-FFF2-40B4-BE49-F238E27FC236}">
                <a16:creationId xmlns:a16="http://schemas.microsoft.com/office/drawing/2014/main" id="{365FE9EC-1A0A-1DA4-07B9-9499B552ABEB}"/>
              </a:ext>
            </a:extLst>
          </p:cNvPr>
          <p:cNvGrpSpPr/>
          <p:nvPr/>
        </p:nvGrpSpPr>
        <p:grpSpPr>
          <a:xfrm>
            <a:off x="2939645" y="3669866"/>
            <a:ext cx="109182" cy="104633"/>
            <a:chOff x="5754806" y="3903260"/>
            <a:chExt cx="109182" cy="104633"/>
          </a:xfrm>
        </p:grpSpPr>
        <p:sp>
          <p:nvSpPr>
            <p:cNvPr id="68" name="Oval 67">
              <a:extLst>
                <a:ext uri="{FF2B5EF4-FFF2-40B4-BE49-F238E27FC236}">
                  <a16:creationId xmlns:a16="http://schemas.microsoft.com/office/drawing/2014/main" id="{B2BE38FA-AFAF-5B37-3A4B-6271324B2570}"/>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9" name="Straight Connector 68">
              <a:extLst>
                <a:ext uri="{FF2B5EF4-FFF2-40B4-BE49-F238E27FC236}">
                  <a16:creationId xmlns:a16="http://schemas.microsoft.com/office/drawing/2014/main" id="{5C626393-3C39-BE36-0F16-1852661E1C66}"/>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0" name="Straight Arrow Connector 69">
            <a:extLst>
              <a:ext uri="{FF2B5EF4-FFF2-40B4-BE49-F238E27FC236}">
                <a16:creationId xmlns:a16="http://schemas.microsoft.com/office/drawing/2014/main" id="{82B16D92-BF2F-792C-75F3-2BE39E029A40}"/>
              </a:ext>
            </a:extLst>
          </p:cNvPr>
          <p:cNvCxnSpPr>
            <a:cxnSpLocks/>
          </p:cNvCxnSpPr>
          <p:nvPr/>
        </p:nvCxnSpPr>
        <p:spPr>
          <a:xfrm flipV="1">
            <a:off x="888842" y="1932974"/>
            <a:ext cx="0" cy="410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7F6DEC40-5930-5D2A-790B-E3C6ABB4DE3C}"/>
              </a:ext>
            </a:extLst>
          </p:cNvPr>
          <p:cNvSpPr txBox="1"/>
          <p:nvPr/>
        </p:nvSpPr>
        <p:spPr>
          <a:xfrm rot="16200000">
            <a:off x="-69526" y="3449619"/>
            <a:ext cx="1306400" cy="461665"/>
          </a:xfrm>
          <a:prstGeom prst="rect">
            <a:avLst/>
          </a:prstGeom>
          <a:noFill/>
        </p:spPr>
        <p:txBody>
          <a:bodyPr wrap="square" rtlCol="0">
            <a:spAutoFit/>
          </a:bodyPr>
          <a:lstStyle/>
          <a:p>
            <a:r>
              <a:rPr lang="en-US" sz="2400" dirty="0"/>
              <a:t>Energy</a:t>
            </a:r>
          </a:p>
        </p:txBody>
      </p:sp>
      <p:sp>
        <p:nvSpPr>
          <p:cNvPr id="72" name="Rectangle 71">
            <a:extLst>
              <a:ext uri="{FF2B5EF4-FFF2-40B4-BE49-F238E27FC236}">
                <a16:creationId xmlns:a16="http://schemas.microsoft.com/office/drawing/2014/main" id="{C00D0B7E-799B-B981-4554-40B54A942511}"/>
              </a:ext>
            </a:extLst>
          </p:cNvPr>
          <p:cNvSpPr/>
          <p:nvPr/>
        </p:nvSpPr>
        <p:spPr>
          <a:xfrm>
            <a:off x="893561" y="4464786"/>
            <a:ext cx="4179347" cy="1258575"/>
          </a:xfrm>
          <a:prstGeom prst="rect">
            <a:avLst/>
          </a:prstGeom>
          <a:solidFill>
            <a:srgbClr val="CEFFC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TextBox 72">
            <a:extLst>
              <a:ext uri="{FF2B5EF4-FFF2-40B4-BE49-F238E27FC236}">
                <a16:creationId xmlns:a16="http://schemas.microsoft.com/office/drawing/2014/main" id="{49FB47AD-DF22-B941-F191-50EF4750AFDA}"/>
              </a:ext>
            </a:extLst>
          </p:cNvPr>
          <p:cNvSpPr txBox="1"/>
          <p:nvPr/>
        </p:nvSpPr>
        <p:spPr>
          <a:xfrm>
            <a:off x="858602" y="2180987"/>
            <a:ext cx="1627284" cy="338554"/>
          </a:xfrm>
          <a:prstGeom prst="rect">
            <a:avLst/>
          </a:prstGeom>
          <a:noFill/>
        </p:spPr>
        <p:txBody>
          <a:bodyPr wrap="square" rtlCol="0">
            <a:spAutoFit/>
          </a:bodyPr>
          <a:lstStyle/>
          <a:p>
            <a:r>
              <a:rPr lang="en-US" sz="1600" dirty="0"/>
              <a:t>Conduction band</a:t>
            </a:r>
          </a:p>
        </p:txBody>
      </p:sp>
      <p:sp>
        <p:nvSpPr>
          <p:cNvPr id="74" name="TextBox 73">
            <a:extLst>
              <a:ext uri="{FF2B5EF4-FFF2-40B4-BE49-F238E27FC236}">
                <a16:creationId xmlns:a16="http://schemas.microsoft.com/office/drawing/2014/main" id="{A57EE2F1-9FE3-3F76-EEBD-44FAB8EA1F52}"/>
              </a:ext>
            </a:extLst>
          </p:cNvPr>
          <p:cNvSpPr txBox="1"/>
          <p:nvPr/>
        </p:nvSpPr>
        <p:spPr>
          <a:xfrm>
            <a:off x="851575" y="5375015"/>
            <a:ext cx="1481708" cy="338554"/>
          </a:xfrm>
          <a:prstGeom prst="rect">
            <a:avLst/>
          </a:prstGeom>
          <a:noFill/>
        </p:spPr>
        <p:txBody>
          <a:bodyPr wrap="square" rtlCol="0">
            <a:spAutoFit/>
          </a:bodyPr>
          <a:lstStyle/>
          <a:p>
            <a:r>
              <a:rPr lang="en-US" sz="1600" dirty="0"/>
              <a:t>Valence band</a:t>
            </a:r>
          </a:p>
        </p:txBody>
      </p:sp>
      <p:cxnSp>
        <p:nvCxnSpPr>
          <p:cNvPr id="85" name="Straight Arrow Connector 84">
            <a:extLst>
              <a:ext uri="{FF2B5EF4-FFF2-40B4-BE49-F238E27FC236}">
                <a16:creationId xmlns:a16="http://schemas.microsoft.com/office/drawing/2014/main" id="{EEBB3AEA-78C3-8C04-7930-1F20562F09D1}"/>
              </a:ext>
            </a:extLst>
          </p:cNvPr>
          <p:cNvCxnSpPr>
            <a:cxnSpLocks/>
          </p:cNvCxnSpPr>
          <p:nvPr/>
        </p:nvCxnSpPr>
        <p:spPr>
          <a:xfrm flipH="1">
            <a:off x="1214990" y="3164219"/>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1934FF3D-B45C-1258-9138-BDFB9D70D3A9}"/>
              </a:ext>
            </a:extLst>
          </p:cNvPr>
          <p:cNvCxnSpPr>
            <a:cxnSpLocks/>
          </p:cNvCxnSpPr>
          <p:nvPr/>
        </p:nvCxnSpPr>
        <p:spPr>
          <a:xfrm>
            <a:off x="2834128" y="2639507"/>
            <a:ext cx="10096" cy="5247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4271EF5C-859E-1FE3-322C-3A87498B874D}"/>
              </a:ext>
            </a:extLst>
          </p:cNvPr>
          <p:cNvGrpSpPr/>
          <p:nvPr/>
        </p:nvGrpSpPr>
        <p:grpSpPr>
          <a:xfrm>
            <a:off x="2789306" y="3669866"/>
            <a:ext cx="109182" cy="104633"/>
            <a:chOff x="5754806" y="3903260"/>
            <a:chExt cx="109182" cy="104633"/>
          </a:xfrm>
        </p:grpSpPr>
        <p:sp>
          <p:nvSpPr>
            <p:cNvPr id="91" name="Oval 90">
              <a:extLst>
                <a:ext uri="{FF2B5EF4-FFF2-40B4-BE49-F238E27FC236}">
                  <a16:creationId xmlns:a16="http://schemas.microsoft.com/office/drawing/2014/main" id="{AEFEAE71-49B1-655C-1E58-3A73E70B8B98}"/>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2" name="Straight Connector 91">
              <a:extLst>
                <a:ext uri="{FF2B5EF4-FFF2-40B4-BE49-F238E27FC236}">
                  <a16:creationId xmlns:a16="http://schemas.microsoft.com/office/drawing/2014/main" id="{92CAF33E-55AC-17A7-66D2-50002979738B}"/>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592556A6-E8A1-F470-8A61-665DA2F94341}"/>
              </a:ext>
            </a:extLst>
          </p:cNvPr>
          <p:cNvSpPr/>
          <p:nvPr/>
        </p:nvSpPr>
        <p:spPr>
          <a:xfrm>
            <a:off x="6683226" y="2172760"/>
            <a:ext cx="4179353" cy="1258648"/>
          </a:xfrm>
          <a:prstGeom prst="rect">
            <a:avLst/>
          </a:prstGeom>
          <a:solidFill>
            <a:srgbClr val="FFFF99"/>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Arrow Connector 6">
            <a:extLst>
              <a:ext uri="{FF2B5EF4-FFF2-40B4-BE49-F238E27FC236}">
                <a16:creationId xmlns:a16="http://schemas.microsoft.com/office/drawing/2014/main" id="{FA4D4BBE-C8F0-1187-862E-CD3E047BE34E}"/>
              </a:ext>
            </a:extLst>
          </p:cNvPr>
          <p:cNvCxnSpPr>
            <a:cxnSpLocks/>
          </p:cNvCxnSpPr>
          <p:nvPr/>
        </p:nvCxnSpPr>
        <p:spPr>
          <a:xfrm flipH="1">
            <a:off x="8640166" y="2640380"/>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E983471-DDBF-DB47-EA42-B3CEE0261B16}"/>
              </a:ext>
            </a:extLst>
          </p:cNvPr>
          <p:cNvSpPr txBox="1"/>
          <p:nvPr/>
        </p:nvSpPr>
        <p:spPr>
          <a:xfrm>
            <a:off x="8025708" y="2786626"/>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sp>
        <p:nvSpPr>
          <p:cNvPr id="9" name="TextBox 8">
            <a:extLst>
              <a:ext uri="{FF2B5EF4-FFF2-40B4-BE49-F238E27FC236}">
                <a16:creationId xmlns:a16="http://schemas.microsoft.com/office/drawing/2014/main" id="{40EA0F96-51A0-B3F2-EDB4-F3E464684F4B}"/>
              </a:ext>
            </a:extLst>
          </p:cNvPr>
          <p:cNvSpPr txBox="1"/>
          <p:nvPr/>
        </p:nvSpPr>
        <p:spPr>
          <a:xfrm>
            <a:off x="9508611" y="2187412"/>
            <a:ext cx="186221" cy="461665"/>
          </a:xfrm>
          <a:prstGeom prst="rect">
            <a:avLst/>
          </a:prstGeom>
          <a:noFill/>
        </p:spPr>
        <p:txBody>
          <a:bodyPr wrap="square" rtlCol="0">
            <a:spAutoFit/>
          </a:bodyPr>
          <a:lstStyle/>
          <a:p>
            <a:r>
              <a:rPr lang="en-US" sz="2400" i="1" dirty="0"/>
              <a:t>e</a:t>
            </a:r>
          </a:p>
        </p:txBody>
      </p:sp>
      <p:cxnSp>
        <p:nvCxnSpPr>
          <p:cNvPr id="10" name="Straight Connector 9">
            <a:extLst>
              <a:ext uri="{FF2B5EF4-FFF2-40B4-BE49-F238E27FC236}">
                <a16:creationId xmlns:a16="http://schemas.microsoft.com/office/drawing/2014/main" id="{3460968D-8841-67CE-3F78-592635FE68E0}"/>
              </a:ext>
            </a:extLst>
          </p:cNvPr>
          <p:cNvCxnSpPr/>
          <p:nvPr/>
        </p:nvCxnSpPr>
        <p:spPr>
          <a:xfrm>
            <a:off x="8483362" y="3814502"/>
            <a:ext cx="4345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B7762CA7-15E9-9F4A-760F-EFB96077B2BA}"/>
              </a:ext>
            </a:extLst>
          </p:cNvPr>
          <p:cNvCxnSpPr>
            <a:cxnSpLocks/>
          </p:cNvCxnSpPr>
          <p:nvPr/>
        </p:nvCxnSpPr>
        <p:spPr>
          <a:xfrm>
            <a:off x="8621537" y="2649077"/>
            <a:ext cx="4594" cy="10986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4CBDAD77-C156-E972-6E81-7EDED9F53C9B}"/>
              </a:ext>
            </a:extLst>
          </p:cNvPr>
          <p:cNvSpPr txBox="1"/>
          <p:nvPr/>
        </p:nvSpPr>
        <p:spPr>
          <a:xfrm>
            <a:off x="8109144" y="1643480"/>
            <a:ext cx="1230886" cy="461665"/>
          </a:xfrm>
          <a:prstGeom prst="rect">
            <a:avLst/>
          </a:prstGeom>
          <a:noFill/>
        </p:spPr>
        <p:txBody>
          <a:bodyPr wrap="square" rtlCol="0">
            <a:spAutoFit/>
          </a:bodyPr>
          <a:lstStyle/>
          <a:p>
            <a:r>
              <a:rPr lang="en-US" sz="2400" dirty="0"/>
              <a:t>Capture</a:t>
            </a:r>
          </a:p>
        </p:txBody>
      </p:sp>
      <p:grpSp>
        <p:nvGrpSpPr>
          <p:cNvPr id="17" name="Group 16">
            <a:extLst>
              <a:ext uri="{FF2B5EF4-FFF2-40B4-BE49-F238E27FC236}">
                <a16:creationId xmlns:a16="http://schemas.microsoft.com/office/drawing/2014/main" id="{40F95896-6239-7919-9C1E-DAE7A34BD85A}"/>
              </a:ext>
            </a:extLst>
          </p:cNvPr>
          <p:cNvGrpSpPr/>
          <p:nvPr/>
        </p:nvGrpSpPr>
        <p:grpSpPr>
          <a:xfrm>
            <a:off x="10256186" y="2588063"/>
            <a:ext cx="109182" cy="104633"/>
            <a:chOff x="5754806" y="3903260"/>
            <a:chExt cx="109182" cy="104633"/>
          </a:xfrm>
        </p:grpSpPr>
        <p:sp>
          <p:nvSpPr>
            <p:cNvPr id="18" name="Oval 17">
              <a:extLst>
                <a:ext uri="{FF2B5EF4-FFF2-40B4-BE49-F238E27FC236}">
                  <a16:creationId xmlns:a16="http://schemas.microsoft.com/office/drawing/2014/main" id="{A424ECB4-6E59-FF80-D40E-83F20076371F}"/>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0" name="Straight Connector 19">
              <a:extLst>
                <a:ext uri="{FF2B5EF4-FFF2-40B4-BE49-F238E27FC236}">
                  <a16:creationId xmlns:a16="http://schemas.microsoft.com/office/drawing/2014/main" id="{E5DEE05A-DB2D-7943-F6F5-B305B4F65820}"/>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DC929B75-1226-E46C-B6B2-B92A0A39C502}"/>
              </a:ext>
            </a:extLst>
          </p:cNvPr>
          <p:cNvGrpSpPr/>
          <p:nvPr/>
        </p:nvGrpSpPr>
        <p:grpSpPr>
          <a:xfrm>
            <a:off x="8729309" y="3669866"/>
            <a:ext cx="109182" cy="104633"/>
            <a:chOff x="5754806" y="3903260"/>
            <a:chExt cx="109182" cy="104633"/>
          </a:xfrm>
        </p:grpSpPr>
        <p:sp>
          <p:nvSpPr>
            <p:cNvPr id="22" name="Oval 21">
              <a:extLst>
                <a:ext uri="{FF2B5EF4-FFF2-40B4-BE49-F238E27FC236}">
                  <a16:creationId xmlns:a16="http://schemas.microsoft.com/office/drawing/2014/main" id="{D0C204D7-49C6-6E6F-DB7F-ADDD5AC0FA1C}"/>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01DD6E0A-0DB1-8182-2D1B-014A032BFA36}"/>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24" name="Straight Arrow Connector 23">
            <a:extLst>
              <a:ext uri="{FF2B5EF4-FFF2-40B4-BE49-F238E27FC236}">
                <a16:creationId xmlns:a16="http://schemas.microsoft.com/office/drawing/2014/main" id="{E14D910B-06EA-255F-13CF-595C6C24CEAC}"/>
              </a:ext>
            </a:extLst>
          </p:cNvPr>
          <p:cNvCxnSpPr>
            <a:cxnSpLocks/>
          </p:cNvCxnSpPr>
          <p:nvPr/>
        </p:nvCxnSpPr>
        <p:spPr>
          <a:xfrm flipV="1">
            <a:off x="6678506" y="1932974"/>
            <a:ext cx="0" cy="410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280BC24-FBF9-0628-9D53-2058AA4CE5F8}"/>
              </a:ext>
            </a:extLst>
          </p:cNvPr>
          <p:cNvSpPr txBox="1"/>
          <p:nvPr/>
        </p:nvSpPr>
        <p:spPr>
          <a:xfrm rot="16200000">
            <a:off x="5720138" y="3449619"/>
            <a:ext cx="1306400" cy="461665"/>
          </a:xfrm>
          <a:prstGeom prst="rect">
            <a:avLst/>
          </a:prstGeom>
          <a:noFill/>
        </p:spPr>
        <p:txBody>
          <a:bodyPr wrap="square" rtlCol="0">
            <a:spAutoFit/>
          </a:bodyPr>
          <a:lstStyle/>
          <a:p>
            <a:r>
              <a:rPr lang="en-US" sz="2400" dirty="0"/>
              <a:t>Energy</a:t>
            </a:r>
          </a:p>
        </p:txBody>
      </p:sp>
      <p:sp>
        <p:nvSpPr>
          <p:cNvPr id="26" name="Rectangle 25">
            <a:extLst>
              <a:ext uri="{FF2B5EF4-FFF2-40B4-BE49-F238E27FC236}">
                <a16:creationId xmlns:a16="http://schemas.microsoft.com/office/drawing/2014/main" id="{1DB3E22D-B4D4-5C02-E410-AB8074F05786}"/>
              </a:ext>
            </a:extLst>
          </p:cNvPr>
          <p:cNvSpPr/>
          <p:nvPr/>
        </p:nvSpPr>
        <p:spPr>
          <a:xfrm>
            <a:off x="6683225" y="4464786"/>
            <a:ext cx="4179347" cy="1258575"/>
          </a:xfrm>
          <a:prstGeom prst="rect">
            <a:avLst/>
          </a:prstGeom>
          <a:solidFill>
            <a:srgbClr val="CEFFC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F41C7CC9-E483-2F8E-ACFE-66B8CF852A14}"/>
              </a:ext>
            </a:extLst>
          </p:cNvPr>
          <p:cNvSpPr txBox="1"/>
          <p:nvPr/>
        </p:nvSpPr>
        <p:spPr>
          <a:xfrm>
            <a:off x="6631039" y="2175652"/>
            <a:ext cx="1627284" cy="338554"/>
          </a:xfrm>
          <a:prstGeom prst="rect">
            <a:avLst/>
          </a:prstGeom>
          <a:noFill/>
        </p:spPr>
        <p:txBody>
          <a:bodyPr wrap="square" rtlCol="0">
            <a:spAutoFit/>
          </a:bodyPr>
          <a:lstStyle/>
          <a:p>
            <a:r>
              <a:rPr lang="en-US" sz="1600" dirty="0"/>
              <a:t>Conduction band</a:t>
            </a:r>
          </a:p>
        </p:txBody>
      </p:sp>
      <p:sp>
        <p:nvSpPr>
          <p:cNvPr id="28" name="TextBox 27">
            <a:extLst>
              <a:ext uri="{FF2B5EF4-FFF2-40B4-BE49-F238E27FC236}">
                <a16:creationId xmlns:a16="http://schemas.microsoft.com/office/drawing/2014/main" id="{A4E17D16-ECE1-3705-3E9A-CD9F8E3318A9}"/>
              </a:ext>
            </a:extLst>
          </p:cNvPr>
          <p:cNvSpPr txBox="1"/>
          <p:nvPr/>
        </p:nvSpPr>
        <p:spPr>
          <a:xfrm>
            <a:off x="6678506" y="5372812"/>
            <a:ext cx="1481708" cy="338554"/>
          </a:xfrm>
          <a:prstGeom prst="rect">
            <a:avLst/>
          </a:prstGeom>
          <a:noFill/>
        </p:spPr>
        <p:txBody>
          <a:bodyPr wrap="square" rtlCol="0">
            <a:spAutoFit/>
          </a:bodyPr>
          <a:lstStyle/>
          <a:p>
            <a:r>
              <a:rPr lang="en-US" sz="1600" dirty="0"/>
              <a:t>Valence band</a:t>
            </a:r>
          </a:p>
        </p:txBody>
      </p:sp>
    </p:spTree>
    <p:extLst>
      <p:ext uri="{BB962C8B-B14F-4D97-AF65-F5344CB8AC3E}">
        <p14:creationId xmlns:p14="http://schemas.microsoft.com/office/powerpoint/2010/main" val="10339615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D19F-A6CD-4571-B488-A13EE3FA3E80}"/>
              </a:ext>
            </a:extLst>
          </p:cNvPr>
          <p:cNvSpPr>
            <a:spLocks noGrp="1"/>
          </p:cNvSpPr>
          <p:nvPr>
            <p:ph type="title"/>
          </p:nvPr>
        </p:nvSpPr>
        <p:spPr/>
        <p:txBody>
          <a:bodyPr/>
          <a:lstStyle/>
          <a:p>
            <a:r>
              <a:rPr lang="en-US" dirty="0"/>
              <a:t>Nonradiative capture</a:t>
            </a:r>
          </a:p>
        </p:txBody>
      </p:sp>
      <p:sp>
        <p:nvSpPr>
          <p:cNvPr id="3" name="Text Placeholder 2">
            <a:extLst>
              <a:ext uri="{FF2B5EF4-FFF2-40B4-BE49-F238E27FC236}">
                <a16:creationId xmlns:a16="http://schemas.microsoft.com/office/drawing/2014/main" id="{D0CC66E4-BE96-4B04-993D-030D49AC2E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08400716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Problem complexity</a:t>
            </a:r>
          </a:p>
        </p:txBody>
      </p:sp>
      <p:sp>
        <p:nvSpPr>
          <p:cNvPr id="2" name="TextBox 1">
            <a:extLst>
              <a:ext uri="{FF2B5EF4-FFF2-40B4-BE49-F238E27FC236}">
                <a16:creationId xmlns:a16="http://schemas.microsoft.com/office/drawing/2014/main" id="{DBE6A2BA-E9F4-1BF5-FC2A-1B91DE699732}"/>
              </a:ext>
            </a:extLst>
          </p:cNvPr>
          <p:cNvSpPr txBox="1"/>
          <p:nvPr/>
        </p:nvSpPr>
        <p:spPr>
          <a:xfrm>
            <a:off x="1017607" y="1792790"/>
            <a:ext cx="957365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Converge usual parameters and wave function overlaps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B49D6C5C-6466-2A62-3BEB-C82E87D991A1}"/>
                  </a:ext>
                </a:extLst>
              </p:cNvPr>
              <p:cNvSpPr txBox="1"/>
              <p:nvPr/>
            </p:nvSpPr>
            <p:spPr>
              <a:xfrm>
                <a:off x="1017605" y="5112052"/>
                <a:ext cx="9573657" cy="467179"/>
              </a:xfrm>
              <a:prstGeom prst="rect">
                <a:avLst/>
              </a:prstGeom>
              <a:noFill/>
            </p:spPr>
            <p:txBody>
              <a:bodyPr wrap="square" rtlCol="0">
                <a:spAutoFit/>
              </a:bodyPr>
              <a:lstStyle/>
              <a:p>
                <a:pPr marL="285750" indent="-285750">
                  <a:buFont typeface="Arial" panose="020B0604020202020204" pitchFamily="34" charset="0"/>
                  <a:buChar char="•"/>
                </a:pPr>
                <a:r>
                  <a:rPr lang="en-US" sz="2400" dirty="0"/>
                  <a:t>Calculations scale as </a:t>
                </a:r>
                <a14:m>
                  <m:oMath xmlns:m="http://schemas.openxmlformats.org/officeDocument/2006/math">
                    <m:r>
                      <a:rPr lang="en-US" sz="2400" b="0" i="1" smtClean="0">
                        <a:latin typeface="Cambria Math" panose="02040503050406030204" pitchFamily="18" charset="0"/>
                      </a:rPr>
                      <m:t>𝑂</m:t>
                    </m:r>
                    <m:r>
                      <a:rPr lang="en-US" sz="2400" b="0" i="1" smtClean="0">
                        <a:latin typeface="Cambria Math" panose="02040503050406030204" pitchFamily="18" charset="0"/>
                      </a:rPr>
                      <m:t>(</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𝑁</m:t>
                        </m:r>
                      </m:e>
                      <m:sub>
                        <m:r>
                          <a:rPr lang="en-US" sz="2400" b="0" i="1" smtClean="0">
                            <a:latin typeface="Cambria Math" panose="02040503050406030204" pitchFamily="18" charset="0"/>
                          </a:rPr>
                          <m:t>𝐴</m:t>
                        </m:r>
                      </m:sub>
                      <m:sup>
                        <m:r>
                          <a:rPr lang="en-US" sz="2400" b="0" i="1" smtClean="0">
                            <a:latin typeface="Cambria Math" panose="02040503050406030204" pitchFamily="18" charset="0"/>
                          </a:rPr>
                          <m:t>4</m:t>
                        </m:r>
                      </m:sup>
                    </m:sSubSup>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𝑁</m:t>
                        </m:r>
                      </m:e>
                      <m:sub>
                        <m:r>
                          <a:rPr lang="en-US" sz="2400" i="1">
                            <a:latin typeface="Cambria Math" panose="02040503050406030204" pitchFamily="18" charset="0"/>
                          </a:rPr>
                          <m:t>𝑘</m:t>
                        </m:r>
                      </m:sub>
                    </m:sSub>
                    <m:r>
                      <a:rPr lang="en-US" sz="2400" b="0" i="1" smtClean="0">
                        <a:latin typeface="Cambria Math" panose="02040503050406030204" pitchFamily="18" charset="0"/>
                      </a:rPr>
                      <m:t>)</m:t>
                    </m:r>
                  </m:oMath>
                </a14:m>
                <a:endParaRPr lang="en-US" sz="2400" dirty="0"/>
              </a:p>
            </p:txBody>
          </p:sp>
        </mc:Choice>
        <mc:Fallback xmlns="">
          <p:sp>
            <p:nvSpPr>
              <p:cNvPr id="3" name="TextBox 2">
                <a:extLst>
                  <a:ext uri="{FF2B5EF4-FFF2-40B4-BE49-F238E27FC236}">
                    <a16:creationId xmlns:a16="http://schemas.microsoft.com/office/drawing/2014/main" id="{B49D6C5C-6466-2A62-3BEB-C82E87D991A1}"/>
                  </a:ext>
                </a:extLst>
              </p:cNvPr>
              <p:cNvSpPr txBox="1">
                <a:spLocks noRot="1" noChangeAspect="1" noMove="1" noResize="1" noEditPoints="1" noAdjustHandles="1" noChangeArrowheads="1" noChangeShapeType="1" noTextEdit="1"/>
              </p:cNvSpPr>
              <p:nvPr/>
            </p:nvSpPr>
            <p:spPr>
              <a:xfrm>
                <a:off x="1017605" y="5112052"/>
                <a:ext cx="9573657" cy="467179"/>
              </a:xfrm>
              <a:prstGeom prst="rect">
                <a:avLst/>
              </a:prstGeom>
              <a:blipFill>
                <a:blip r:embed="rId3"/>
                <a:stretch>
                  <a:fillRect l="-892" t="-9211" b="-30263"/>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2FC3D251-EED0-4E56-C95B-229B7C7E7755}"/>
              </a:ext>
            </a:extLst>
          </p:cNvPr>
          <p:cNvSpPr txBox="1"/>
          <p:nvPr/>
        </p:nvSpPr>
        <p:spPr>
          <a:xfrm>
            <a:off x="1017607" y="2899211"/>
            <a:ext cx="957365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Must determine best atomic positions to calculate overlaps at</a:t>
            </a:r>
          </a:p>
        </p:txBody>
      </p:sp>
      <p:sp>
        <p:nvSpPr>
          <p:cNvPr id="5" name="TextBox 4">
            <a:extLst>
              <a:ext uri="{FF2B5EF4-FFF2-40B4-BE49-F238E27FC236}">
                <a16:creationId xmlns:a16="http://schemas.microsoft.com/office/drawing/2014/main" id="{CD725F39-448E-B7E7-1C53-8D61B6DF0698}"/>
              </a:ext>
            </a:extLst>
          </p:cNvPr>
          <p:cNvSpPr txBox="1"/>
          <p:nvPr/>
        </p:nvSpPr>
        <p:spPr>
          <a:xfrm>
            <a:off x="1017606" y="4005632"/>
            <a:ext cx="957365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Results can be very sensitive to energy dissipated into phonons</a:t>
            </a:r>
          </a:p>
        </p:txBody>
      </p:sp>
    </p:spTree>
    <p:extLst>
      <p:ext uri="{BB962C8B-B14F-4D97-AF65-F5344CB8AC3E}">
        <p14:creationId xmlns:p14="http://schemas.microsoft.com/office/powerpoint/2010/main" val="26103914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Previous Approximations</a:t>
            </a:r>
          </a:p>
        </p:txBody>
      </p:sp>
      <p:pic>
        <p:nvPicPr>
          <p:cNvPr id="2" name="Picture 1" descr="Diagram, histogram&#10;&#10;Description automatically generated">
            <a:extLst>
              <a:ext uri="{FF2B5EF4-FFF2-40B4-BE49-F238E27FC236}">
                <a16:creationId xmlns:a16="http://schemas.microsoft.com/office/drawing/2014/main" id="{097F9906-9450-0A2F-C774-1C290AE4E6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205" y="1229355"/>
            <a:ext cx="5194977" cy="4638046"/>
          </a:xfrm>
          <a:prstGeom prst="rect">
            <a:avLst/>
          </a:prstGeom>
        </p:spPr>
      </p:pic>
      <p:sp>
        <p:nvSpPr>
          <p:cNvPr id="3" name="TextBox 2">
            <a:extLst>
              <a:ext uri="{FF2B5EF4-FFF2-40B4-BE49-F238E27FC236}">
                <a16:creationId xmlns:a16="http://schemas.microsoft.com/office/drawing/2014/main" id="{7D47D6E3-314D-35F4-AEAD-B74D692072E8}"/>
              </a:ext>
            </a:extLst>
          </p:cNvPr>
          <p:cNvSpPr txBox="1"/>
          <p:nvPr/>
        </p:nvSpPr>
        <p:spPr>
          <a:xfrm>
            <a:off x="7570040" y="6257400"/>
            <a:ext cx="37708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G.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Barmparis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Phys. Rev. B (2015)</a:t>
            </a:r>
          </a:p>
        </p:txBody>
      </p:sp>
      <p:pic>
        <p:nvPicPr>
          <p:cNvPr id="5" name="Picture 4">
            <a:extLst>
              <a:ext uri="{FF2B5EF4-FFF2-40B4-BE49-F238E27FC236}">
                <a16:creationId xmlns:a16="http://schemas.microsoft.com/office/drawing/2014/main" id="{620C2270-BC2B-B406-D7B3-7437513DD411}"/>
              </a:ext>
            </a:extLst>
          </p:cNvPr>
          <p:cNvPicPr>
            <a:picLocks noChangeAspect="1"/>
          </p:cNvPicPr>
          <p:nvPr/>
        </p:nvPicPr>
        <p:blipFill>
          <a:blip r:embed="rId4"/>
          <a:stretch>
            <a:fillRect/>
          </a:stretch>
        </p:blipFill>
        <p:spPr>
          <a:xfrm>
            <a:off x="196790" y="1525501"/>
            <a:ext cx="5899210" cy="4103145"/>
          </a:xfrm>
          <a:prstGeom prst="rect">
            <a:avLst/>
          </a:prstGeom>
        </p:spPr>
      </p:pic>
      <p:sp>
        <p:nvSpPr>
          <p:cNvPr id="7" name="TextBox 6">
            <a:extLst>
              <a:ext uri="{FF2B5EF4-FFF2-40B4-BE49-F238E27FC236}">
                <a16:creationId xmlns:a16="http://schemas.microsoft.com/office/drawing/2014/main" id="{A43E98E9-5372-4735-E050-ABB3A29D0A23}"/>
              </a:ext>
            </a:extLst>
          </p:cNvPr>
          <p:cNvSpPr txBox="1"/>
          <p:nvPr/>
        </p:nvSpPr>
        <p:spPr>
          <a:xfrm>
            <a:off x="1844154" y="6257400"/>
            <a:ext cx="377087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A.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Alkauskas</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Phys. Rev. B (2014)</a:t>
            </a:r>
          </a:p>
        </p:txBody>
      </p:sp>
    </p:spTree>
    <p:extLst>
      <p:ext uri="{BB962C8B-B14F-4D97-AF65-F5344CB8AC3E}">
        <p14:creationId xmlns:p14="http://schemas.microsoft.com/office/powerpoint/2010/main" val="26500663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Example Timing of All Modes and Optimization</a:t>
            </a:r>
          </a:p>
        </p:txBody>
      </p:sp>
      <p:sp>
        <p:nvSpPr>
          <p:cNvPr id="2" name="TextBox 1">
            <a:extLst>
              <a:ext uri="{FF2B5EF4-FFF2-40B4-BE49-F238E27FC236}">
                <a16:creationId xmlns:a16="http://schemas.microsoft.com/office/drawing/2014/main" id="{77A96B90-AADC-817F-5588-B19DEF6AD548}"/>
              </a:ext>
            </a:extLst>
          </p:cNvPr>
          <p:cNvSpPr txBox="1"/>
          <p:nvPr/>
        </p:nvSpPr>
        <p:spPr>
          <a:xfrm>
            <a:off x="661654" y="1701805"/>
            <a:ext cx="4650763"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4x4x4, 512-atom Si supercell</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8C7931CC-5791-365C-B1B5-0D849853CABA}"/>
                  </a:ext>
                </a:extLst>
              </p:cNvPr>
              <p:cNvSpPr txBox="1"/>
              <p:nvPr/>
            </p:nvSpPr>
            <p:spPr>
              <a:xfrm>
                <a:off x="661654" y="2584660"/>
                <a:ext cx="1079225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VASP DFT:</a:t>
                </a:r>
                <a:r>
                  <a:rPr lang="en-US" sz="2400" dirty="0">
                    <a:sym typeface="Wingdings" panose="05000000000000000000" pitchFamily="2" charset="2"/>
                  </a:rPr>
                  <a:t> 25 node-minute SCF per k-point (</a:t>
                </a:r>
                <a14:m>
                  <m:oMath xmlns:m="http://schemas.openxmlformats.org/officeDocument/2006/math">
                    <m:r>
                      <a:rPr lang="en-US" sz="2400" b="0" i="1" smtClean="0">
                        <a:latin typeface="Cambria Math" panose="02040503050406030204" pitchFamily="18" charset="0"/>
                        <a:sym typeface="Wingdings" panose="05000000000000000000" pitchFamily="2" charset="2"/>
                      </a:rPr>
                      <m:t>∼</m:t>
                    </m:r>
                  </m:oMath>
                </a14:m>
                <a:r>
                  <a:rPr lang="en-US" sz="2400" dirty="0">
                    <a:sym typeface="Wingdings" panose="05000000000000000000" pitchFamily="2" charset="2"/>
                  </a:rPr>
                  <a:t>linear scaling with nodes)</a:t>
                </a:r>
                <a:endParaRPr lang="en-US" sz="2400" dirty="0"/>
              </a:p>
            </p:txBody>
          </p:sp>
        </mc:Choice>
        <mc:Fallback xmlns="">
          <p:sp>
            <p:nvSpPr>
              <p:cNvPr id="3" name="TextBox 2">
                <a:extLst>
                  <a:ext uri="{FF2B5EF4-FFF2-40B4-BE49-F238E27FC236}">
                    <a16:creationId xmlns:a16="http://schemas.microsoft.com/office/drawing/2014/main" id="{8C7931CC-5791-365C-B1B5-0D849853CABA}"/>
                  </a:ext>
                </a:extLst>
              </p:cNvPr>
              <p:cNvSpPr txBox="1">
                <a:spLocks noRot="1" noChangeAspect="1" noMove="1" noResize="1" noEditPoints="1" noAdjustHandles="1" noChangeArrowheads="1" noChangeShapeType="1" noTextEdit="1"/>
              </p:cNvSpPr>
              <p:nvPr/>
            </p:nvSpPr>
            <p:spPr>
              <a:xfrm>
                <a:off x="661654" y="2584660"/>
                <a:ext cx="10792256" cy="461665"/>
              </a:xfrm>
              <a:prstGeom prst="rect">
                <a:avLst/>
              </a:prstGeom>
              <a:blipFill>
                <a:blip r:embed="rId3"/>
                <a:stretch>
                  <a:fillRect l="-791" t="-10526" b="-28947"/>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ACA5C04-8E51-BAC8-DB30-DF971F82D458}"/>
              </a:ext>
            </a:extLst>
          </p:cNvPr>
          <p:cNvSpPr txBox="1"/>
          <p:nvPr/>
        </p:nvSpPr>
        <p:spPr>
          <a:xfrm>
            <a:off x="661653" y="3519532"/>
            <a:ext cx="3840997"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Code to get transition rate:</a:t>
            </a:r>
          </a:p>
        </p:txBody>
      </p:sp>
      <p:sp>
        <p:nvSpPr>
          <p:cNvPr id="5" name="TextBox 4">
            <a:extLst>
              <a:ext uri="{FF2B5EF4-FFF2-40B4-BE49-F238E27FC236}">
                <a16:creationId xmlns:a16="http://schemas.microsoft.com/office/drawing/2014/main" id="{7190573A-F6B9-9A9A-15A7-50EAB642BD2B}"/>
              </a:ext>
            </a:extLst>
          </p:cNvPr>
          <p:cNvSpPr txBox="1"/>
          <p:nvPr/>
        </p:nvSpPr>
        <p:spPr>
          <a:xfrm>
            <a:off x="661653" y="4448180"/>
            <a:ext cx="1079225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Time to get wave function derivatives:  </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8A2E9D2-BDC9-9BFD-4AF1-43E1BAEB3338}"/>
                  </a:ext>
                </a:extLst>
              </p:cNvPr>
              <p:cNvSpPr txBox="1"/>
              <p:nvPr/>
            </p:nvSpPr>
            <p:spPr>
              <a:xfrm>
                <a:off x="2412233" y="5233936"/>
                <a:ext cx="8163132" cy="552715"/>
              </a:xfrm>
              <a:prstGeom prst="rect">
                <a:avLst/>
              </a:prstGeom>
              <a:noFill/>
            </p:spPr>
            <p:txBody>
              <a:bodyPr wrap="none" lIns="0" tIns="0" rIns="0" bIns="0" rtlCol="0">
                <a:spAutoFit/>
              </a:bodyPr>
              <a:lstStyle/>
              <a:p>
                <a14:m>
                  <m:oMath xmlns:m="http://schemas.openxmlformats.org/officeDocument/2006/math">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0.5</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+1.25</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3×512−3</m:t>
                        </m:r>
                      </m:e>
                    </m:d>
                    <m:r>
                      <a:rPr lang="en-US" sz="2400" b="0" i="1" smtClean="0">
                        <a:latin typeface="Cambria Math" panose="02040503050406030204" pitchFamily="18" charset="0"/>
                      </a:rPr>
                      <m:t>/4=24</m:t>
                    </m:r>
                  </m:oMath>
                </a14:m>
                <a:r>
                  <a:rPr lang="en-US" sz="2400" dirty="0"/>
                  <a:t> days, </a:t>
                </a:r>
                <a14:m>
                  <m:oMath xmlns:m="http://schemas.openxmlformats.org/officeDocument/2006/math">
                    <m:r>
                      <a:rPr lang="en-US" sz="2400" b="0" i="1" smtClean="0">
                        <a:latin typeface="Cambria Math" panose="02040503050406030204" pitchFamily="18" charset="0"/>
                      </a:rPr>
                      <m:t>~2700</m:t>
                    </m:r>
                  </m:oMath>
                </a14:m>
                <a:r>
                  <a:rPr lang="en-US" sz="2400" dirty="0"/>
                  <a:t> node hours</a:t>
                </a:r>
              </a:p>
            </p:txBody>
          </p:sp>
        </mc:Choice>
        <mc:Fallback xmlns="">
          <p:sp>
            <p:nvSpPr>
              <p:cNvPr id="8" name="TextBox 7">
                <a:extLst>
                  <a:ext uri="{FF2B5EF4-FFF2-40B4-BE49-F238E27FC236}">
                    <a16:creationId xmlns:a16="http://schemas.microsoft.com/office/drawing/2014/main" id="{08A2E9D2-BDC9-9BFD-4AF1-43E1BAEB3338}"/>
                  </a:ext>
                </a:extLst>
              </p:cNvPr>
              <p:cNvSpPr txBox="1">
                <a:spLocks noRot="1" noChangeAspect="1" noMove="1" noResize="1" noEditPoints="1" noAdjustHandles="1" noChangeArrowheads="1" noChangeShapeType="1" noTextEdit="1"/>
              </p:cNvSpPr>
              <p:nvPr/>
            </p:nvSpPr>
            <p:spPr>
              <a:xfrm>
                <a:off x="2412233" y="5233936"/>
                <a:ext cx="8163132" cy="552715"/>
              </a:xfrm>
              <a:prstGeom prst="rect">
                <a:avLst/>
              </a:prstGeom>
              <a:blipFill>
                <a:blip r:embed="rId4"/>
                <a:stretch>
                  <a:fillRect b="-1777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625E4B9-0464-5AC2-CB86-F0E7C8F04290}"/>
              </a:ext>
            </a:extLst>
          </p:cNvPr>
          <p:cNvSpPr txBox="1"/>
          <p:nvPr/>
        </p:nvSpPr>
        <p:spPr>
          <a:xfrm>
            <a:off x="4423886" y="3519531"/>
            <a:ext cx="7339373" cy="461665"/>
          </a:xfrm>
          <a:prstGeom prst="rect">
            <a:avLst/>
          </a:prstGeom>
          <a:noFill/>
        </p:spPr>
        <p:txBody>
          <a:bodyPr wrap="square" rtlCol="0">
            <a:spAutoFit/>
          </a:bodyPr>
          <a:lstStyle/>
          <a:p>
            <a:r>
              <a:rPr lang="en-US" sz="2400" dirty="0">
                <a:latin typeface="Cambria Math" panose="02040503050406030204" pitchFamily="18" charset="0"/>
                <a:ea typeface="Cambria Math" panose="02040503050406030204" pitchFamily="18" charset="0"/>
                <a:sym typeface="Wingdings" panose="05000000000000000000" pitchFamily="2" charset="2"/>
              </a:rPr>
              <a:t>1.25</a:t>
            </a:r>
            <a:r>
              <a:rPr lang="en-US" sz="2400" dirty="0">
                <a:sym typeface="Wingdings" panose="05000000000000000000" pitchFamily="2" charset="2"/>
              </a:rPr>
              <a:t> node hours per k-point (not fully parallelized)  </a:t>
            </a:r>
            <a:r>
              <a:rPr lang="en-US" sz="2400" dirty="0"/>
              <a:t> </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68822170-E526-857D-89F2-0B29F53311B5}"/>
                  </a:ext>
                </a:extLst>
              </p:cNvPr>
              <p:cNvSpPr txBox="1"/>
              <p:nvPr/>
            </p:nvSpPr>
            <p:spPr>
              <a:xfrm>
                <a:off x="4423886" y="3513308"/>
                <a:ext cx="7703313" cy="461665"/>
              </a:xfrm>
              <a:prstGeom prst="rect">
                <a:avLst/>
              </a:prstGeom>
              <a:noFill/>
            </p:spPr>
            <p:txBody>
              <a:bodyPr wrap="square" rtlCol="0">
                <a:spAutoFit/>
              </a:bodyPr>
              <a:lstStyle/>
              <a:p>
                <a:r>
                  <a:rPr lang="en-US" sz="2400" dirty="0">
                    <a:sym typeface="Wingdings" panose="05000000000000000000" pitchFamily="2" charset="2"/>
                  </a:rPr>
                  <a:t>8 node minutes per k-point (</a:t>
                </a:r>
                <a14:m>
                  <m:oMath xmlns:m="http://schemas.openxmlformats.org/officeDocument/2006/math">
                    <m:r>
                      <a:rPr lang="en-US" sz="2400" b="0" i="1" smtClean="0">
                        <a:latin typeface="Cambria Math" panose="02040503050406030204" pitchFamily="18" charset="0"/>
                        <a:sym typeface="Wingdings" panose="05000000000000000000" pitchFamily="2" charset="2"/>
                      </a:rPr>
                      <m:t>∼</m:t>
                    </m:r>
                  </m:oMath>
                </a14:m>
                <a:r>
                  <a:rPr lang="en-US" sz="2400" dirty="0">
                    <a:sym typeface="Wingdings" panose="05000000000000000000" pitchFamily="2" charset="2"/>
                  </a:rPr>
                  <a:t>linear scaling with nodes) </a:t>
                </a:r>
                <a:r>
                  <a:rPr lang="en-US" sz="2400" dirty="0"/>
                  <a:t> </a:t>
                </a:r>
              </a:p>
            </p:txBody>
          </p:sp>
        </mc:Choice>
        <mc:Fallback xmlns="">
          <p:sp>
            <p:nvSpPr>
              <p:cNvPr id="10" name="TextBox 9">
                <a:extLst>
                  <a:ext uri="{FF2B5EF4-FFF2-40B4-BE49-F238E27FC236}">
                    <a16:creationId xmlns:a16="http://schemas.microsoft.com/office/drawing/2014/main" id="{68822170-E526-857D-89F2-0B29F53311B5}"/>
                  </a:ext>
                </a:extLst>
              </p:cNvPr>
              <p:cNvSpPr txBox="1">
                <a:spLocks noRot="1" noChangeAspect="1" noMove="1" noResize="1" noEditPoints="1" noAdjustHandles="1" noChangeArrowheads="1" noChangeShapeType="1" noTextEdit="1"/>
              </p:cNvSpPr>
              <p:nvPr/>
            </p:nvSpPr>
            <p:spPr>
              <a:xfrm>
                <a:off x="4423886" y="3513308"/>
                <a:ext cx="7703313" cy="461665"/>
              </a:xfrm>
              <a:prstGeom prst="rect">
                <a:avLst/>
              </a:prstGeom>
              <a:blipFill>
                <a:blip r:embed="rId5"/>
                <a:stretch>
                  <a:fillRect l="-1267" t="-10526" b="-289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D72762E6-278A-5D0D-8527-C18E4F148730}"/>
                  </a:ext>
                </a:extLst>
              </p:cNvPr>
              <p:cNvSpPr txBox="1"/>
              <p:nvPr/>
            </p:nvSpPr>
            <p:spPr>
              <a:xfrm>
                <a:off x="2582151" y="5233936"/>
                <a:ext cx="7687041" cy="552715"/>
              </a:xfrm>
              <a:prstGeom prst="rect">
                <a:avLst/>
              </a:prstGeom>
              <a:noFill/>
            </p:spPr>
            <p:txBody>
              <a:bodyPr wrap="none" lIns="0" tIns="0" rIns="0" bIns="0" rtlCol="0">
                <a:spAutoFit/>
              </a:bodyPr>
              <a:lstStyle/>
              <a:p>
                <a14:m>
                  <m:oMath xmlns:m="http://schemas.openxmlformats.org/officeDocument/2006/math">
                    <m:d>
                      <m:dPr>
                        <m:ctrlPr>
                          <a:rPr lang="en-US" sz="2400" b="0" i="1" smtClean="0">
                            <a:latin typeface="Cambria Math" panose="02040503050406030204" pitchFamily="18" charset="0"/>
                          </a:rPr>
                        </m:ctrlPr>
                      </m:dPr>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0.5</m:t>
                            </m:r>
                          </m:num>
                          <m:den>
                            <m:r>
                              <a:rPr lang="en-US" sz="2400" b="0" i="1" smtClean="0">
                                <a:latin typeface="Cambria Math" panose="02040503050406030204" pitchFamily="18" charset="0"/>
                              </a:rPr>
                              <m:t>2</m:t>
                            </m:r>
                          </m:den>
                        </m:f>
                        <m:r>
                          <a:rPr lang="en-US" sz="2400" b="0" i="1" smtClean="0">
                            <a:latin typeface="Cambria Math" panose="02040503050406030204" pitchFamily="18" charset="0"/>
                          </a:rPr>
                          <m:t>+</m:t>
                        </m:r>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0.13</m:t>
                            </m:r>
                          </m:num>
                          <m:den>
                            <m:r>
                              <a:rPr lang="en-US" sz="2400" b="0" i="1" smtClean="0">
                                <a:latin typeface="Cambria Math" panose="02040503050406030204" pitchFamily="18" charset="0"/>
                              </a:rPr>
                              <m:t>2</m:t>
                            </m:r>
                          </m:den>
                        </m:f>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3×512−3</m:t>
                        </m:r>
                      </m:e>
                    </m:d>
                    <m:r>
                      <a:rPr lang="en-US" sz="2400" b="0" i="1" smtClean="0">
                        <a:latin typeface="Cambria Math" panose="02040503050406030204" pitchFamily="18" charset="0"/>
                      </a:rPr>
                      <m:t>/4=5</m:t>
                    </m:r>
                  </m:oMath>
                </a14:m>
                <a:r>
                  <a:rPr lang="en-US" sz="2400" dirty="0"/>
                  <a:t> days, </a:t>
                </a:r>
                <a14:m>
                  <m:oMath xmlns:m="http://schemas.openxmlformats.org/officeDocument/2006/math">
                    <m:r>
                      <a:rPr lang="en-US" sz="2400" b="0" i="1" smtClean="0">
                        <a:latin typeface="Cambria Math" panose="02040503050406030204" pitchFamily="18" charset="0"/>
                      </a:rPr>
                      <m:t>~966</m:t>
                    </m:r>
                  </m:oMath>
                </a14:m>
                <a:r>
                  <a:rPr lang="en-US" sz="2400" dirty="0"/>
                  <a:t> node hours</a:t>
                </a:r>
              </a:p>
            </p:txBody>
          </p:sp>
        </mc:Choice>
        <mc:Fallback xmlns="">
          <p:sp>
            <p:nvSpPr>
              <p:cNvPr id="11" name="TextBox 10">
                <a:extLst>
                  <a:ext uri="{FF2B5EF4-FFF2-40B4-BE49-F238E27FC236}">
                    <a16:creationId xmlns:a16="http://schemas.microsoft.com/office/drawing/2014/main" id="{D72762E6-278A-5D0D-8527-C18E4F148730}"/>
                  </a:ext>
                </a:extLst>
              </p:cNvPr>
              <p:cNvSpPr txBox="1">
                <a:spLocks noRot="1" noChangeAspect="1" noMove="1" noResize="1" noEditPoints="1" noAdjustHandles="1" noChangeArrowheads="1" noChangeShapeType="1" noTextEdit="1"/>
              </p:cNvSpPr>
              <p:nvPr/>
            </p:nvSpPr>
            <p:spPr>
              <a:xfrm>
                <a:off x="2582151" y="5233936"/>
                <a:ext cx="7687041" cy="552715"/>
              </a:xfrm>
              <a:prstGeom prst="rect">
                <a:avLst/>
              </a:prstGeom>
              <a:blipFill>
                <a:blip r:embed="rId6"/>
                <a:stretch>
                  <a:fillRect b="-17778"/>
                </a:stretch>
              </a:blipFill>
            </p:spPr>
            <p:txBody>
              <a:bodyPr/>
              <a:lstStyle/>
              <a:p>
                <a:r>
                  <a:rPr lang="en-US">
                    <a:noFill/>
                  </a:rPr>
                  <a:t> </a:t>
                </a:r>
              </a:p>
            </p:txBody>
          </p:sp>
        </mc:Fallback>
      </mc:AlternateContent>
    </p:spTree>
    <p:extLst>
      <p:ext uri="{BB962C8B-B14F-4D97-AF65-F5344CB8AC3E}">
        <p14:creationId xmlns:p14="http://schemas.microsoft.com/office/powerpoint/2010/main" val="219948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xit" presetSubtype="0" fill="hold" grpId="0" nodeType="clickEffect">
                                  <p:stCondLst>
                                    <p:cond delay="0"/>
                                  </p:stCondLst>
                                  <p:childTnLst>
                                    <p:animEffect transition="out" filter="fade">
                                      <p:cBhvr>
                                        <p:cTn id="15" dur="500"/>
                                        <p:tgtEl>
                                          <p:spTgt spid="8"/>
                                        </p:tgtEl>
                                      </p:cBhvr>
                                    </p:animEffect>
                                    <p:set>
                                      <p:cBhvr>
                                        <p:cTn id="16" dur="1" fill="hold">
                                          <p:stCondLst>
                                            <p:cond delay="499"/>
                                          </p:stCondLst>
                                        </p:cTn>
                                        <p:tgtEl>
                                          <p:spTgt spid="8"/>
                                        </p:tgtEl>
                                        <p:attrNameLst>
                                          <p:attrName>style.visibility</p:attrName>
                                        </p:attrNameLst>
                                      </p:cBhvr>
                                      <p:to>
                                        <p:strVal val="hidden"/>
                                      </p:to>
                                    </p:set>
                                  </p:childTnLst>
                                </p:cTn>
                              </p:par>
                            </p:childTnLst>
                          </p:cTn>
                        </p:par>
                        <p:par>
                          <p:cTn id="17" fill="hold">
                            <p:stCondLst>
                              <p:cond delay="500"/>
                            </p:stCondLst>
                            <p:childTnLst>
                              <p:par>
                                <p:cTn id="18" presetID="1" presetClass="entr" presetSubtype="0" fill="hold" grpId="0" nodeType="after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9CB5EB0-B464-F920-9942-4FFC4BDDF240}"/>
              </a:ext>
            </a:extLst>
          </p:cNvPr>
          <p:cNvPicPr>
            <a:picLocks noChangeAspect="1"/>
          </p:cNvPicPr>
          <p:nvPr/>
        </p:nvPicPr>
        <p:blipFill>
          <a:blip r:embed="rId3"/>
          <a:stretch>
            <a:fillRect/>
          </a:stretch>
        </p:blipFill>
        <p:spPr>
          <a:xfrm>
            <a:off x="143821" y="271841"/>
            <a:ext cx="7739344" cy="1660374"/>
          </a:xfrm>
          <a:prstGeom prst="rect">
            <a:avLst/>
          </a:prstGeom>
        </p:spPr>
      </p:pic>
      <p:pic>
        <p:nvPicPr>
          <p:cNvPr id="6" name="Picture 5">
            <a:extLst>
              <a:ext uri="{FF2B5EF4-FFF2-40B4-BE49-F238E27FC236}">
                <a16:creationId xmlns:a16="http://schemas.microsoft.com/office/drawing/2014/main" id="{819E8473-7331-B1FA-02B2-17D18C83BBBD}"/>
              </a:ext>
            </a:extLst>
          </p:cNvPr>
          <p:cNvPicPr>
            <a:picLocks noChangeAspect="1"/>
          </p:cNvPicPr>
          <p:nvPr/>
        </p:nvPicPr>
        <p:blipFill>
          <a:blip r:embed="rId4"/>
          <a:stretch>
            <a:fillRect/>
          </a:stretch>
        </p:blipFill>
        <p:spPr>
          <a:xfrm>
            <a:off x="1183058" y="2192907"/>
            <a:ext cx="3815780" cy="3830358"/>
          </a:xfrm>
          <a:prstGeom prst="rect">
            <a:avLst/>
          </a:prstGeom>
        </p:spPr>
      </p:pic>
      <p:sp>
        <p:nvSpPr>
          <p:cNvPr id="7" name="TextBox 6">
            <a:extLst>
              <a:ext uri="{FF2B5EF4-FFF2-40B4-BE49-F238E27FC236}">
                <a16:creationId xmlns:a16="http://schemas.microsoft.com/office/drawing/2014/main" id="{3C8440DC-C7F5-8662-F392-EDD73F8D16AC}"/>
              </a:ext>
            </a:extLst>
          </p:cNvPr>
          <p:cNvSpPr txBox="1"/>
          <p:nvPr/>
        </p:nvSpPr>
        <p:spPr>
          <a:xfrm>
            <a:off x="2853523" y="6062939"/>
            <a:ext cx="1086275" cy="523220"/>
          </a:xfrm>
          <a:prstGeom prst="rect">
            <a:avLst/>
          </a:prstGeom>
          <a:noFill/>
        </p:spPr>
        <p:txBody>
          <a:bodyPr wrap="square" rtlCol="0">
            <a:spAutoFit/>
          </a:bodyPr>
          <a:lstStyle/>
          <a:p>
            <a:r>
              <a:rPr lang="en-US" sz="2800" dirty="0"/>
              <a:t>V</a:t>
            </a:r>
            <a:r>
              <a:rPr lang="en-US" sz="2800" baseline="-25000" dirty="0"/>
              <a:t>Si</a:t>
            </a:r>
            <a:r>
              <a:rPr lang="en-US" sz="2800" dirty="0"/>
              <a:t>-H</a:t>
            </a:r>
            <a:r>
              <a:rPr lang="en-US" sz="2800" baseline="-25000" dirty="0"/>
              <a:t>3</a:t>
            </a:r>
            <a:endParaRPr lang="en-US" sz="2800" dirty="0"/>
          </a:p>
        </p:txBody>
      </p:sp>
      <p:sp>
        <p:nvSpPr>
          <p:cNvPr id="8" name="TextBox 7">
            <a:extLst>
              <a:ext uri="{FF2B5EF4-FFF2-40B4-BE49-F238E27FC236}">
                <a16:creationId xmlns:a16="http://schemas.microsoft.com/office/drawing/2014/main" id="{9B9BBA3B-9302-BF32-4EDD-5933CF3F7318}"/>
              </a:ext>
            </a:extLst>
          </p:cNvPr>
          <p:cNvSpPr txBox="1"/>
          <p:nvPr/>
        </p:nvSpPr>
        <p:spPr>
          <a:xfrm>
            <a:off x="8233718" y="6124893"/>
            <a:ext cx="1417562" cy="523220"/>
          </a:xfrm>
          <a:prstGeom prst="rect">
            <a:avLst/>
          </a:prstGeom>
          <a:noFill/>
        </p:spPr>
        <p:txBody>
          <a:bodyPr wrap="square" rtlCol="0">
            <a:spAutoFit/>
          </a:bodyPr>
          <a:lstStyle/>
          <a:p>
            <a:r>
              <a:rPr lang="en-US" sz="2800" dirty="0" err="1"/>
              <a:t>GaN</a:t>
            </a:r>
            <a:r>
              <a:rPr lang="en-US" sz="2800" dirty="0"/>
              <a:t>-C</a:t>
            </a:r>
            <a:r>
              <a:rPr lang="en-US" sz="2800" baseline="-25000" dirty="0"/>
              <a:t>N</a:t>
            </a:r>
            <a:endParaRPr lang="en-US" sz="2800" dirty="0"/>
          </a:p>
        </p:txBody>
      </p:sp>
      <p:sp>
        <p:nvSpPr>
          <p:cNvPr id="9" name="TextBox 8">
            <a:extLst>
              <a:ext uri="{FF2B5EF4-FFF2-40B4-BE49-F238E27FC236}">
                <a16:creationId xmlns:a16="http://schemas.microsoft.com/office/drawing/2014/main" id="{9CBA6C57-672B-A39F-91CF-3176CF4E584E}"/>
              </a:ext>
            </a:extLst>
          </p:cNvPr>
          <p:cNvSpPr txBox="1"/>
          <p:nvPr/>
        </p:nvSpPr>
        <p:spPr>
          <a:xfrm>
            <a:off x="8176381" y="601657"/>
            <a:ext cx="3744686" cy="461665"/>
          </a:xfrm>
          <a:prstGeom prst="rect">
            <a:avLst/>
          </a:prstGeom>
          <a:noFill/>
        </p:spPr>
        <p:txBody>
          <a:bodyPr wrap="square" rtlCol="0">
            <a:spAutoFit/>
          </a:bodyPr>
          <a:lstStyle/>
          <a:p>
            <a:pPr algn="ctr"/>
            <a:r>
              <a:rPr lang="en-US" sz="2400" dirty="0">
                <a:solidFill>
                  <a:srgbClr val="FF0000"/>
                </a:solidFill>
              </a:rPr>
              <a:t>Capture paper under review</a:t>
            </a:r>
          </a:p>
        </p:txBody>
      </p:sp>
      <p:cxnSp>
        <p:nvCxnSpPr>
          <p:cNvPr id="2" name="Straight Connector 1">
            <a:extLst>
              <a:ext uri="{FF2B5EF4-FFF2-40B4-BE49-F238E27FC236}">
                <a16:creationId xmlns:a16="http://schemas.microsoft.com/office/drawing/2014/main" id="{D94B1D07-B0E7-894F-5284-577F06D0FF61}"/>
              </a:ext>
            </a:extLst>
          </p:cNvPr>
          <p:cNvCxnSpPr>
            <a:cxnSpLocks/>
          </p:cNvCxnSpPr>
          <p:nvPr/>
        </p:nvCxnSpPr>
        <p:spPr>
          <a:xfrm>
            <a:off x="5827350" y="2037256"/>
            <a:ext cx="0" cy="4025683"/>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3BC12B0-6C2F-EB0E-7AB1-FA8F0C40FBD6}"/>
              </a:ext>
            </a:extLst>
          </p:cNvPr>
          <p:cNvSpPr txBox="1"/>
          <p:nvPr/>
        </p:nvSpPr>
        <p:spPr>
          <a:xfrm>
            <a:off x="2574555" y="1913723"/>
            <a:ext cx="1856847" cy="400110"/>
          </a:xfrm>
          <a:prstGeom prst="rect">
            <a:avLst/>
          </a:prstGeom>
          <a:noFill/>
        </p:spPr>
        <p:txBody>
          <a:bodyPr wrap="square" rtlCol="0">
            <a:spAutoFit/>
          </a:bodyPr>
          <a:lstStyle/>
          <a:p>
            <a:r>
              <a:rPr lang="en-US" sz="2000" dirty="0"/>
              <a:t>Nonequilibrium</a:t>
            </a:r>
          </a:p>
        </p:txBody>
      </p:sp>
      <p:sp>
        <p:nvSpPr>
          <p:cNvPr id="14" name="TextBox 13">
            <a:extLst>
              <a:ext uri="{FF2B5EF4-FFF2-40B4-BE49-F238E27FC236}">
                <a16:creationId xmlns:a16="http://schemas.microsoft.com/office/drawing/2014/main" id="{4A5381AB-C6B2-93A9-264C-3A546A45478B}"/>
              </a:ext>
            </a:extLst>
          </p:cNvPr>
          <p:cNvSpPr txBox="1"/>
          <p:nvPr/>
        </p:nvSpPr>
        <p:spPr>
          <a:xfrm>
            <a:off x="8014075" y="1865420"/>
            <a:ext cx="1856847" cy="400110"/>
          </a:xfrm>
          <a:prstGeom prst="rect">
            <a:avLst/>
          </a:prstGeom>
          <a:noFill/>
        </p:spPr>
        <p:txBody>
          <a:bodyPr wrap="square" rtlCol="0">
            <a:spAutoFit/>
          </a:bodyPr>
          <a:lstStyle/>
          <a:p>
            <a:r>
              <a:rPr lang="en-US" sz="2000" dirty="0"/>
              <a:t>Equilibrium</a:t>
            </a:r>
          </a:p>
        </p:txBody>
      </p:sp>
      <p:pic>
        <p:nvPicPr>
          <p:cNvPr id="10" name="Picture 9">
            <a:extLst>
              <a:ext uri="{FF2B5EF4-FFF2-40B4-BE49-F238E27FC236}">
                <a16:creationId xmlns:a16="http://schemas.microsoft.com/office/drawing/2014/main" id="{FDDC20E6-4B65-89F9-B17C-EF63B891FB04}"/>
              </a:ext>
            </a:extLst>
          </p:cNvPr>
          <p:cNvPicPr>
            <a:picLocks noChangeAspect="1"/>
          </p:cNvPicPr>
          <p:nvPr/>
        </p:nvPicPr>
        <p:blipFill>
          <a:blip r:embed="rId5"/>
          <a:stretch>
            <a:fillRect/>
          </a:stretch>
        </p:blipFill>
        <p:spPr>
          <a:xfrm>
            <a:off x="6573687" y="2236943"/>
            <a:ext cx="3891625" cy="3895993"/>
          </a:xfrm>
          <a:prstGeom prst="rect">
            <a:avLst/>
          </a:prstGeom>
        </p:spPr>
      </p:pic>
    </p:spTree>
    <p:extLst>
      <p:ext uri="{BB962C8B-B14F-4D97-AF65-F5344CB8AC3E}">
        <p14:creationId xmlns:p14="http://schemas.microsoft.com/office/powerpoint/2010/main" val="2964372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97D19F-A6CD-4571-B488-A13EE3FA3E80}"/>
              </a:ext>
            </a:extLst>
          </p:cNvPr>
          <p:cNvSpPr>
            <a:spLocks noGrp="1"/>
          </p:cNvSpPr>
          <p:nvPr>
            <p:ph type="title"/>
          </p:nvPr>
        </p:nvSpPr>
        <p:spPr/>
        <p:txBody>
          <a:bodyPr/>
          <a:lstStyle/>
          <a:p>
            <a:r>
              <a:rPr lang="en-US" dirty="0"/>
              <a:t>H Release Theory</a:t>
            </a:r>
          </a:p>
        </p:txBody>
      </p:sp>
      <p:sp>
        <p:nvSpPr>
          <p:cNvPr id="3" name="Text Placeholder 2">
            <a:extLst>
              <a:ext uri="{FF2B5EF4-FFF2-40B4-BE49-F238E27FC236}">
                <a16:creationId xmlns:a16="http://schemas.microsoft.com/office/drawing/2014/main" id="{D0CC66E4-BE96-4B04-993D-030D49AC2E5D}"/>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7866874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Energy Transfer via Capture and Scattering</a:t>
            </a:r>
          </a:p>
        </p:txBody>
      </p:sp>
      <p:grpSp>
        <p:nvGrpSpPr>
          <p:cNvPr id="2" name="Group 1">
            <a:extLst>
              <a:ext uri="{FF2B5EF4-FFF2-40B4-BE49-F238E27FC236}">
                <a16:creationId xmlns:a16="http://schemas.microsoft.com/office/drawing/2014/main" id="{D712CD83-8128-B6FB-29F9-73F924637FF6}"/>
              </a:ext>
            </a:extLst>
          </p:cNvPr>
          <p:cNvGrpSpPr/>
          <p:nvPr/>
        </p:nvGrpSpPr>
        <p:grpSpPr>
          <a:xfrm>
            <a:off x="911232" y="2478575"/>
            <a:ext cx="4506110" cy="2756254"/>
            <a:chOff x="4637890" y="2225623"/>
            <a:chExt cx="4506110" cy="2756254"/>
          </a:xfrm>
        </p:grpSpPr>
        <p:cxnSp>
          <p:nvCxnSpPr>
            <p:cNvPr id="7" name="Straight Connector 6">
              <a:extLst>
                <a:ext uri="{FF2B5EF4-FFF2-40B4-BE49-F238E27FC236}">
                  <a16:creationId xmlns:a16="http://schemas.microsoft.com/office/drawing/2014/main" id="{2A8854D9-2D27-ED35-EA8D-DE927E450297}"/>
                </a:ext>
              </a:extLst>
            </p:cNvPr>
            <p:cNvCxnSpPr/>
            <p:nvPr/>
          </p:nvCxnSpPr>
          <p:spPr>
            <a:xfrm>
              <a:off x="4637890" y="3596222"/>
              <a:ext cx="3910636"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2F7DDB95-4E82-C874-644A-620A6E3CC5E0}"/>
                </a:ext>
              </a:extLst>
            </p:cNvPr>
            <p:cNvCxnSpPr/>
            <p:nvPr/>
          </p:nvCxnSpPr>
          <p:spPr>
            <a:xfrm>
              <a:off x="4637890" y="4655297"/>
              <a:ext cx="3910636"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FBE1A9F7-2F5F-82D9-75F7-E9127E620B17}"/>
                </a:ext>
              </a:extLst>
            </p:cNvPr>
            <p:cNvSpPr txBox="1"/>
            <p:nvPr/>
          </p:nvSpPr>
          <p:spPr>
            <a:xfrm>
              <a:off x="8610600" y="3429000"/>
              <a:ext cx="533400" cy="461665"/>
            </a:xfrm>
            <a:prstGeom prst="rect">
              <a:avLst/>
            </a:prstGeom>
            <a:noFill/>
          </p:spPr>
          <p:txBody>
            <a:bodyPr wrap="square" rtlCol="0">
              <a:spAutoFit/>
            </a:bodyPr>
            <a:lstStyle/>
            <a:p>
              <a:r>
                <a:rPr lang="en-US" sz="2400" dirty="0" err="1"/>
                <a:t>E</a:t>
              </a:r>
              <a:r>
                <a:rPr lang="en-US" sz="2400" baseline="-25000" dirty="0" err="1"/>
                <a:t>c</a:t>
              </a:r>
              <a:endParaRPr lang="en-US" sz="2400" baseline="-25000" dirty="0"/>
            </a:p>
          </p:txBody>
        </p:sp>
        <p:sp>
          <p:nvSpPr>
            <p:cNvPr id="11" name="TextBox 10">
              <a:extLst>
                <a:ext uri="{FF2B5EF4-FFF2-40B4-BE49-F238E27FC236}">
                  <a16:creationId xmlns:a16="http://schemas.microsoft.com/office/drawing/2014/main" id="{27D237A5-DAF7-1663-CFB4-B9749E9F06AF}"/>
                </a:ext>
              </a:extLst>
            </p:cNvPr>
            <p:cNvSpPr txBox="1"/>
            <p:nvPr/>
          </p:nvSpPr>
          <p:spPr>
            <a:xfrm>
              <a:off x="8618294" y="4520212"/>
              <a:ext cx="449506" cy="461665"/>
            </a:xfrm>
            <a:prstGeom prst="rect">
              <a:avLst/>
            </a:prstGeom>
            <a:noFill/>
          </p:spPr>
          <p:txBody>
            <a:bodyPr wrap="square" rtlCol="0">
              <a:spAutoFit/>
            </a:bodyPr>
            <a:lstStyle/>
            <a:p>
              <a:r>
                <a:rPr lang="en-US" sz="2400" dirty="0" err="1"/>
                <a:t>E</a:t>
              </a:r>
              <a:r>
                <a:rPr lang="en-US" sz="2400" baseline="-25000" dirty="0" err="1"/>
                <a:t>v</a:t>
              </a:r>
              <a:endParaRPr lang="en-US" sz="2400" baseline="-25000" dirty="0"/>
            </a:p>
          </p:txBody>
        </p:sp>
        <p:cxnSp>
          <p:nvCxnSpPr>
            <p:cNvPr id="12" name="Straight Arrow Connector 11">
              <a:extLst>
                <a:ext uri="{FF2B5EF4-FFF2-40B4-BE49-F238E27FC236}">
                  <a16:creationId xmlns:a16="http://schemas.microsoft.com/office/drawing/2014/main" id="{FA4D4BBE-C8F0-1187-862E-CD3E047BE34E}"/>
                </a:ext>
              </a:extLst>
            </p:cNvPr>
            <p:cNvCxnSpPr/>
            <p:nvPr/>
          </p:nvCxnSpPr>
          <p:spPr>
            <a:xfrm flipH="1">
              <a:off x="6562171" y="2704370"/>
              <a:ext cx="1986355"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983471-DDBF-DB47-EA42-B3CEE0261B16}"/>
                </a:ext>
              </a:extLst>
            </p:cNvPr>
            <p:cNvSpPr txBox="1"/>
            <p:nvPr/>
          </p:nvSpPr>
          <p:spPr>
            <a:xfrm>
              <a:off x="6779429" y="2868326"/>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sp>
          <p:nvSpPr>
            <p:cNvPr id="15" name="TextBox 14">
              <a:extLst>
                <a:ext uri="{FF2B5EF4-FFF2-40B4-BE49-F238E27FC236}">
                  <a16:creationId xmlns:a16="http://schemas.microsoft.com/office/drawing/2014/main" id="{40EA0F96-51A0-B3F2-EDB4-F3E464684F4B}"/>
                </a:ext>
              </a:extLst>
            </p:cNvPr>
            <p:cNvSpPr txBox="1"/>
            <p:nvPr/>
          </p:nvSpPr>
          <p:spPr>
            <a:xfrm>
              <a:off x="7613831" y="2225623"/>
              <a:ext cx="186221" cy="461665"/>
            </a:xfrm>
            <a:prstGeom prst="rect">
              <a:avLst/>
            </a:prstGeom>
            <a:noFill/>
          </p:spPr>
          <p:txBody>
            <a:bodyPr wrap="square" rtlCol="0">
              <a:spAutoFit/>
            </a:bodyPr>
            <a:lstStyle/>
            <a:p>
              <a:r>
                <a:rPr lang="en-US" sz="2400" i="1" dirty="0"/>
                <a:t>e</a:t>
              </a:r>
            </a:p>
          </p:txBody>
        </p:sp>
        <p:cxnSp>
          <p:nvCxnSpPr>
            <p:cNvPr id="16" name="Straight Connector 15">
              <a:extLst>
                <a:ext uri="{FF2B5EF4-FFF2-40B4-BE49-F238E27FC236}">
                  <a16:creationId xmlns:a16="http://schemas.microsoft.com/office/drawing/2014/main" id="{3460968D-8841-67CE-3F78-592635FE68E0}"/>
                </a:ext>
              </a:extLst>
            </p:cNvPr>
            <p:cNvCxnSpPr/>
            <p:nvPr/>
          </p:nvCxnSpPr>
          <p:spPr>
            <a:xfrm>
              <a:off x="6438024" y="3986407"/>
              <a:ext cx="434515"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6B987BE7-AE29-9356-ED9E-F40099D81A73}"/>
                </a:ext>
              </a:extLst>
            </p:cNvPr>
            <p:cNvSpPr/>
            <p:nvPr/>
          </p:nvSpPr>
          <p:spPr>
            <a:xfrm>
              <a:off x="6680112" y="3920302"/>
              <a:ext cx="37243"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34454C71-F54D-9EB0-00B4-E445792823A6}"/>
                </a:ext>
              </a:extLst>
            </p:cNvPr>
            <p:cNvSpPr/>
            <p:nvPr/>
          </p:nvSpPr>
          <p:spPr>
            <a:xfrm>
              <a:off x="8548526" y="2659485"/>
              <a:ext cx="37243" cy="89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B7762CA7-15E9-9F4A-760F-EFB96077B2BA}"/>
                </a:ext>
              </a:extLst>
            </p:cNvPr>
            <p:cNvCxnSpPr>
              <a:cxnSpLocks/>
            </p:cNvCxnSpPr>
            <p:nvPr/>
          </p:nvCxnSpPr>
          <p:spPr>
            <a:xfrm>
              <a:off x="6560984" y="2714735"/>
              <a:ext cx="19809" cy="1204876"/>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7F4D891D-1F5C-5C26-04E0-9D07724C89C1}"/>
              </a:ext>
            </a:extLst>
          </p:cNvPr>
          <p:cNvGrpSpPr/>
          <p:nvPr/>
        </p:nvGrpSpPr>
        <p:grpSpPr>
          <a:xfrm>
            <a:off x="7101397" y="2495656"/>
            <a:ext cx="4329907" cy="2739173"/>
            <a:chOff x="1688547" y="2254478"/>
            <a:chExt cx="4329907" cy="2739173"/>
          </a:xfrm>
        </p:grpSpPr>
        <p:grpSp>
          <p:nvGrpSpPr>
            <p:cNvPr id="21" name="Group 20">
              <a:extLst>
                <a:ext uri="{FF2B5EF4-FFF2-40B4-BE49-F238E27FC236}">
                  <a16:creationId xmlns:a16="http://schemas.microsoft.com/office/drawing/2014/main" id="{8D656B67-9A53-6262-DF6E-2C804858D947}"/>
                </a:ext>
              </a:extLst>
            </p:cNvPr>
            <p:cNvGrpSpPr/>
            <p:nvPr/>
          </p:nvGrpSpPr>
          <p:grpSpPr>
            <a:xfrm>
              <a:off x="1688547" y="2254478"/>
              <a:ext cx="4329907" cy="2739173"/>
              <a:chOff x="1689893" y="2246923"/>
              <a:chExt cx="4329907" cy="2739173"/>
            </a:xfrm>
          </p:grpSpPr>
          <p:cxnSp>
            <p:nvCxnSpPr>
              <p:cNvPr id="23" name="Straight Connector 22">
                <a:extLst>
                  <a:ext uri="{FF2B5EF4-FFF2-40B4-BE49-F238E27FC236}">
                    <a16:creationId xmlns:a16="http://schemas.microsoft.com/office/drawing/2014/main" id="{3959A048-4C70-0393-8FCB-6B1D5FB065BA}"/>
                  </a:ext>
                </a:extLst>
              </p:cNvPr>
              <p:cNvCxnSpPr/>
              <p:nvPr/>
            </p:nvCxnSpPr>
            <p:spPr>
              <a:xfrm>
                <a:off x="1719712" y="3600440"/>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2F8B5C-A64D-C2C7-4E07-6B305BC65BD8}"/>
                  </a:ext>
                </a:extLst>
              </p:cNvPr>
              <p:cNvCxnSpPr/>
              <p:nvPr/>
            </p:nvCxnSpPr>
            <p:spPr>
              <a:xfrm>
                <a:off x="1719712" y="4659515"/>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912F641-07A6-B04B-A0B5-15DE4D9535ED}"/>
                  </a:ext>
                </a:extLst>
              </p:cNvPr>
              <p:cNvSpPr txBox="1"/>
              <p:nvPr/>
            </p:nvSpPr>
            <p:spPr>
              <a:xfrm>
                <a:off x="5505180" y="3433219"/>
                <a:ext cx="438420" cy="461665"/>
              </a:xfrm>
              <a:prstGeom prst="rect">
                <a:avLst/>
              </a:prstGeom>
              <a:noFill/>
            </p:spPr>
            <p:txBody>
              <a:bodyPr wrap="square" rtlCol="0">
                <a:spAutoFit/>
              </a:bodyPr>
              <a:lstStyle/>
              <a:p>
                <a:r>
                  <a:rPr lang="en-US" sz="2400" dirty="0" err="1"/>
                  <a:t>E</a:t>
                </a:r>
                <a:r>
                  <a:rPr lang="en-US" sz="2400" baseline="-25000" dirty="0" err="1"/>
                  <a:t>c</a:t>
                </a:r>
                <a:endParaRPr lang="en-US" sz="2400" baseline="-25000" dirty="0"/>
              </a:p>
            </p:txBody>
          </p:sp>
          <p:sp>
            <p:nvSpPr>
              <p:cNvPr id="26" name="TextBox 25">
                <a:extLst>
                  <a:ext uri="{FF2B5EF4-FFF2-40B4-BE49-F238E27FC236}">
                    <a16:creationId xmlns:a16="http://schemas.microsoft.com/office/drawing/2014/main" id="{9D624DF6-E954-11D1-27E9-1F636647E6A1}"/>
                  </a:ext>
                </a:extLst>
              </p:cNvPr>
              <p:cNvSpPr txBox="1"/>
              <p:nvPr/>
            </p:nvSpPr>
            <p:spPr>
              <a:xfrm>
                <a:off x="5512512" y="4524431"/>
                <a:ext cx="507288" cy="461665"/>
              </a:xfrm>
              <a:prstGeom prst="rect">
                <a:avLst/>
              </a:prstGeom>
              <a:noFill/>
            </p:spPr>
            <p:txBody>
              <a:bodyPr wrap="square" rtlCol="0">
                <a:spAutoFit/>
              </a:bodyPr>
              <a:lstStyle/>
              <a:p>
                <a:r>
                  <a:rPr lang="en-US" sz="2400" dirty="0" err="1"/>
                  <a:t>E</a:t>
                </a:r>
                <a:r>
                  <a:rPr lang="en-US" sz="2400" baseline="-25000" dirty="0" err="1"/>
                  <a:t>v</a:t>
                </a:r>
                <a:endParaRPr lang="en-US" sz="2400" baseline="-25000" dirty="0"/>
              </a:p>
            </p:txBody>
          </p:sp>
          <p:cxnSp>
            <p:nvCxnSpPr>
              <p:cNvPr id="27" name="Straight Arrow Connector 26">
                <a:extLst>
                  <a:ext uri="{FF2B5EF4-FFF2-40B4-BE49-F238E27FC236}">
                    <a16:creationId xmlns:a16="http://schemas.microsoft.com/office/drawing/2014/main" id="{1320943F-2B45-9294-386F-AFEECEE93420}"/>
                  </a:ext>
                </a:extLst>
              </p:cNvPr>
              <p:cNvCxnSpPr/>
              <p:nvPr/>
            </p:nvCxnSpPr>
            <p:spPr>
              <a:xfrm flipH="1">
                <a:off x="3553298" y="2708588"/>
                <a:ext cx="189273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32B73C8C-F9C5-97C6-ABE2-670ED7C7A1EB}"/>
                  </a:ext>
                </a:extLst>
              </p:cNvPr>
              <p:cNvCxnSpPr/>
              <p:nvPr/>
            </p:nvCxnSpPr>
            <p:spPr>
              <a:xfrm flipH="1">
                <a:off x="1689893" y="3210255"/>
                <a:ext cx="189273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B63B5389-1CC0-95D0-6AAA-BB5FFC2A51E2}"/>
                  </a:ext>
                </a:extLst>
              </p:cNvPr>
              <p:cNvSpPr txBox="1"/>
              <p:nvPr/>
            </p:nvSpPr>
            <p:spPr>
              <a:xfrm>
                <a:off x="3435002" y="2820070"/>
                <a:ext cx="53233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sp>
            <p:nvSpPr>
              <p:cNvPr id="30" name="TextBox 29">
                <a:extLst>
                  <a:ext uri="{FF2B5EF4-FFF2-40B4-BE49-F238E27FC236}">
                    <a16:creationId xmlns:a16="http://schemas.microsoft.com/office/drawing/2014/main" id="{7E431D72-0755-4143-5E2D-1BABEDC7CD1C}"/>
                  </a:ext>
                </a:extLst>
              </p:cNvPr>
              <p:cNvSpPr txBox="1"/>
              <p:nvPr/>
            </p:nvSpPr>
            <p:spPr>
              <a:xfrm>
                <a:off x="4572939" y="2246923"/>
                <a:ext cx="177444" cy="461665"/>
              </a:xfrm>
              <a:prstGeom prst="rect">
                <a:avLst/>
              </a:prstGeom>
              <a:noFill/>
            </p:spPr>
            <p:txBody>
              <a:bodyPr wrap="square" rtlCol="0">
                <a:spAutoFit/>
              </a:bodyPr>
              <a:lstStyle/>
              <a:p>
                <a:r>
                  <a:rPr lang="en-US" sz="2400" i="1" dirty="0"/>
                  <a:t>e</a:t>
                </a:r>
              </a:p>
            </p:txBody>
          </p:sp>
          <p:cxnSp>
            <p:nvCxnSpPr>
              <p:cNvPr id="31" name="Straight Connector 30">
                <a:extLst>
                  <a:ext uri="{FF2B5EF4-FFF2-40B4-BE49-F238E27FC236}">
                    <a16:creationId xmlns:a16="http://schemas.microsoft.com/office/drawing/2014/main" id="{E05B18D9-BB2C-ED20-3F9E-9E689B474BB5}"/>
                  </a:ext>
                </a:extLst>
              </p:cNvPr>
              <p:cNvCxnSpPr/>
              <p:nvPr/>
            </p:nvCxnSpPr>
            <p:spPr>
              <a:xfrm>
                <a:off x="3435002" y="3990625"/>
                <a:ext cx="41403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43D731D6-8CBE-B304-832B-B574BB05989D}"/>
                  </a:ext>
                </a:extLst>
              </p:cNvPr>
              <p:cNvSpPr/>
              <p:nvPr/>
            </p:nvSpPr>
            <p:spPr>
              <a:xfrm>
                <a:off x="3553298" y="3923830"/>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57AA0D13-76D0-D543-18C9-A0DCD666AB13}"/>
                  </a:ext>
                </a:extLst>
              </p:cNvPr>
              <p:cNvSpPr/>
              <p:nvPr/>
            </p:nvSpPr>
            <p:spPr>
              <a:xfrm>
                <a:off x="3665680" y="3924521"/>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Oval 21">
              <a:extLst>
                <a:ext uri="{FF2B5EF4-FFF2-40B4-BE49-F238E27FC236}">
                  <a16:creationId xmlns:a16="http://schemas.microsoft.com/office/drawing/2014/main" id="{8F4C76D7-A748-C4C2-CAD3-1B456FC33D48}"/>
                </a:ext>
              </a:extLst>
            </p:cNvPr>
            <p:cNvSpPr/>
            <p:nvPr/>
          </p:nvSpPr>
          <p:spPr>
            <a:xfrm>
              <a:off x="5446032" y="2663703"/>
              <a:ext cx="35488" cy="89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4" name="TextBox 33">
            <a:extLst>
              <a:ext uri="{FF2B5EF4-FFF2-40B4-BE49-F238E27FC236}">
                <a16:creationId xmlns:a16="http://schemas.microsoft.com/office/drawing/2014/main" id="{90A28F19-AFBE-BAEE-C037-68F62FE3B73C}"/>
              </a:ext>
            </a:extLst>
          </p:cNvPr>
          <p:cNvSpPr txBox="1"/>
          <p:nvPr/>
        </p:nvSpPr>
        <p:spPr>
          <a:xfrm>
            <a:off x="7819449" y="2093817"/>
            <a:ext cx="2586445" cy="461665"/>
          </a:xfrm>
          <a:prstGeom prst="rect">
            <a:avLst/>
          </a:prstGeom>
          <a:noFill/>
        </p:spPr>
        <p:txBody>
          <a:bodyPr wrap="square" rtlCol="0">
            <a:spAutoFit/>
          </a:bodyPr>
          <a:lstStyle/>
          <a:p>
            <a:r>
              <a:rPr lang="en-US" sz="2400" dirty="0"/>
              <a:t>Inelastic Scattering</a:t>
            </a:r>
          </a:p>
        </p:txBody>
      </p:sp>
      <p:sp>
        <p:nvSpPr>
          <p:cNvPr id="35" name="TextBox 34">
            <a:extLst>
              <a:ext uri="{FF2B5EF4-FFF2-40B4-BE49-F238E27FC236}">
                <a16:creationId xmlns:a16="http://schemas.microsoft.com/office/drawing/2014/main" id="{4CBDAD77-C156-E972-6E81-7EDED9F53C9B}"/>
              </a:ext>
            </a:extLst>
          </p:cNvPr>
          <p:cNvSpPr txBox="1"/>
          <p:nvPr/>
        </p:nvSpPr>
        <p:spPr>
          <a:xfrm>
            <a:off x="2251107" y="2016910"/>
            <a:ext cx="1230886" cy="461665"/>
          </a:xfrm>
          <a:prstGeom prst="rect">
            <a:avLst/>
          </a:prstGeom>
          <a:noFill/>
        </p:spPr>
        <p:txBody>
          <a:bodyPr wrap="square" rtlCol="0">
            <a:spAutoFit/>
          </a:bodyPr>
          <a:lstStyle/>
          <a:p>
            <a:r>
              <a:rPr lang="en-US" sz="2400" dirty="0"/>
              <a:t>Capture</a:t>
            </a:r>
          </a:p>
        </p:txBody>
      </p:sp>
      <p:pic>
        <p:nvPicPr>
          <p:cNvPr id="3" name="Picture 2">
            <a:extLst>
              <a:ext uri="{FF2B5EF4-FFF2-40B4-BE49-F238E27FC236}">
                <a16:creationId xmlns:a16="http://schemas.microsoft.com/office/drawing/2014/main" id="{F22C4681-8D3B-BD61-2B37-458B3C6C270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19555" y="1998510"/>
            <a:ext cx="467618" cy="381728"/>
          </a:xfrm>
          <a:prstGeom prst="rect">
            <a:avLst/>
          </a:prstGeom>
        </p:spPr>
      </p:pic>
      <p:sp>
        <p:nvSpPr>
          <p:cNvPr id="4" name="Rectangle 3">
            <a:extLst>
              <a:ext uri="{FF2B5EF4-FFF2-40B4-BE49-F238E27FC236}">
                <a16:creationId xmlns:a16="http://schemas.microsoft.com/office/drawing/2014/main" id="{C1C8083D-A48F-7914-C4EE-485F8A1DA7E4}"/>
              </a:ext>
            </a:extLst>
          </p:cNvPr>
          <p:cNvSpPr/>
          <p:nvPr/>
        </p:nvSpPr>
        <p:spPr>
          <a:xfrm>
            <a:off x="6733011" y="1770892"/>
            <a:ext cx="4759319" cy="4156562"/>
          </a:xfrm>
          <a:prstGeom prst="rect">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200001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0B9F3340-5750-F863-4F4C-B9FC3886C696}"/>
              </a:ext>
            </a:extLst>
          </p:cNvPr>
          <p:cNvGrpSpPr/>
          <p:nvPr/>
        </p:nvGrpSpPr>
        <p:grpSpPr>
          <a:xfrm>
            <a:off x="882506" y="867841"/>
            <a:ext cx="4574399" cy="5239377"/>
            <a:chOff x="6313627" y="480205"/>
            <a:chExt cx="4574399" cy="5239377"/>
          </a:xfrm>
        </p:grpSpPr>
        <p:grpSp>
          <p:nvGrpSpPr>
            <p:cNvPr id="4" name="Group 3">
              <a:extLst>
                <a:ext uri="{FF2B5EF4-FFF2-40B4-BE49-F238E27FC236}">
                  <a16:creationId xmlns:a16="http://schemas.microsoft.com/office/drawing/2014/main" id="{2B6032CD-C2AE-169F-D62C-7115A25246DB}"/>
                </a:ext>
              </a:extLst>
            </p:cNvPr>
            <p:cNvGrpSpPr/>
            <p:nvPr/>
          </p:nvGrpSpPr>
          <p:grpSpPr>
            <a:xfrm>
              <a:off x="7616133" y="1050060"/>
              <a:ext cx="1804610" cy="3304420"/>
              <a:chOff x="2123923" y="2027161"/>
              <a:chExt cx="1804610" cy="3304420"/>
            </a:xfrm>
          </p:grpSpPr>
          <p:sp>
            <p:nvSpPr>
              <p:cNvPr id="20" name="Arc 19">
                <a:extLst>
                  <a:ext uri="{FF2B5EF4-FFF2-40B4-BE49-F238E27FC236}">
                    <a16:creationId xmlns:a16="http://schemas.microsoft.com/office/drawing/2014/main" id="{85494A83-E8BD-26B6-A1D6-2AD58DE79E63}"/>
                  </a:ext>
                </a:extLst>
              </p:cNvPr>
              <p:cNvSpPr/>
              <p:nvPr/>
            </p:nvSpPr>
            <p:spPr>
              <a:xfrm rot="10800000">
                <a:off x="2123924" y="2027162"/>
                <a:ext cx="1804609" cy="3304419"/>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4BB2B7D1-4B3B-31B6-8E22-A41475E4D52E}"/>
                  </a:ext>
                </a:extLst>
              </p:cNvPr>
              <p:cNvSpPr/>
              <p:nvPr/>
            </p:nvSpPr>
            <p:spPr>
              <a:xfrm rot="10800000" flipH="1">
                <a:off x="2123923" y="2027161"/>
                <a:ext cx="1804609" cy="3304419"/>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C676E6EC-A611-5831-54D1-F08AE54D9BF7}"/>
                </a:ext>
              </a:extLst>
            </p:cNvPr>
            <p:cNvGrpSpPr/>
            <p:nvPr/>
          </p:nvGrpSpPr>
          <p:grpSpPr>
            <a:xfrm>
              <a:off x="8063597" y="480205"/>
              <a:ext cx="1804610" cy="3304420"/>
              <a:chOff x="2123923" y="2027161"/>
              <a:chExt cx="1804610" cy="3304420"/>
            </a:xfrm>
          </p:grpSpPr>
          <p:sp>
            <p:nvSpPr>
              <p:cNvPr id="18" name="Arc 17">
                <a:extLst>
                  <a:ext uri="{FF2B5EF4-FFF2-40B4-BE49-F238E27FC236}">
                    <a16:creationId xmlns:a16="http://schemas.microsoft.com/office/drawing/2014/main" id="{7021A1A0-E9FF-7507-AE5A-A06D05C712A9}"/>
                  </a:ext>
                </a:extLst>
              </p:cNvPr>
              <p:cNvSpPr/>
              <p:nvPr/>
            </p:nvSpPr>
            <p:spPr>
              <a:xfrm rot="10800000">
                <a:off x="2123924" y="2027162"/>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3C902362-3068-D705-64FA-9F93598F0ABB}"/>
                  </a:ext>
                </a:extLst>
              </p:cNvPr>
              <p:cNvSpPr/>
              <p:nvPr/>
            </p:nvSpPr>
            <p:spPr>
              <a:xfrm rot="10800000" flipH="1">
                <a:off x="2123923" y="2027161"/>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4523A538-C19E-9EE2-E850-497F9CDAD970}"/>
                </a:ext>
              </a:extLst>
            </p:cNvPr>
            <p:cNvCxnSpPr/>
            <p:nvPr/>
          </p:nvCxnSpPr>
          <p:spPr>
            <a:xfrm flipV="1">
              <a:off x="6831390" y="1799771"/>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B5C143D-0841-46EC-1BFF-3844DC6A670C}"/>
                </a:ext>
              </a:extLst>
            </p:cNvPr>
            <p:cNvCxnSpPr>
              <a:cxnSpLocks/>
            </p:cNvCxnSpPr>
            <p:nvPr/>
          </p:nvCxnSpPr>
          <p:spPr>
            <a:xfrm rot="5400000" flipV="1">
              <a:off x="8565848" y="3513509"/>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DCE3885-49D2-7839-86C2-15B9C002042B}"/>
                    </a:ext>
                  </a:extLst>
                </p:cNvPr>
                <p:cNvSpPr txBox="1"/>
                <p:nvPr/>
              </p:nvSpPr>
              <p:spPr>
                <a:xfrm>
                  <a:off x="8565848" y="4659701"/>
                  <a:ext cx="53700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𝑗</m:t>
                            </m:r>
                          </m:sub>
                        </m:sSub>
                      </m:oMath>
                    </m:oMathPara>
                  </a14:m>
                  <a:endParaRPr lang="en-US" sz="2400" dirty="0"/>
                </a:p>
              </p:txBody>
            </p:sp>
          </mc:Choice>
          <mc:Fallback xmlns="">
            <p:sp>
              <p:nvSpPr>
                <p:cNvPr id="8" name="TextBox 7">
                  <a:extLst>
                    <a:ext uri="{FF2B5EF4-FFF2-40B4-BE49-F238E27FC236}">
                      <a16:creationId xmlns:a16="http://schemas.microsoft.com/office/drawing/2014/main" id="{BDCE3885-49D2-7839-86C2-15B9C002042B}"/>
                    </a:ext>
                  </a:extLst>
                </p:cNvPr>
                <p:cNvSpPr txBox="1">
                  <a:spLocks noRot="1" noChangeAspect="1" noMove="1" noResize="1" noEditPoints="1" noAdjustHandles="1" noChangeArrowheads="1" noChangeShapeType="1" noTextEdit="1"/>
                </p:cNvSpPr>
                <p:nvPr/>
              </p:nvSpPr>
              <p:spPr>
                <a:xfrm>
                  <a:off x="8565848" y="4659701"/>
                  <a:ext cx="537005" cy="399084"/>
                </a:xfrm>
                <a:prstGeom prst="rect">
                  <a:avLst/>
                </a:prstGeom>
                <a:blipFill>
                  <a:blip r:embed="rId2"/>
                  <a:stretch>
                    <a:fillRect l="-12500" r="-9091" b="-2461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9D4C0617-3590-B8DD-5CBD-F5B9673D50DC}"/>
                </a:ext>
              </a:extLst>
            </p:cNvPr>
            <p:cNvCxnSpPr>
              <a:cxnSpLocks/>
            </p:cNvCxnSpPr>
            <p:nvPr/>
          </p:nvCxnSpPr>
          <p:spPr>
            <a:xfrm>
              <a:off x="8518437" y="4641583"/>
              <a:ext cx="44251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0165A737-6DC7-418B-D586-FA7B35845F01}"/>
                </a:ext>
              </a:extLst>
            </p:cNvPr>
            <p:cNvCxnSpPr>
              <a:stCxn id="21" idx="0"/>
            </p:cNvCxnSpPr>
            <p:nvPr/>
          </p:nvCxnSpPr>
          <p:spPr>
            <a:xfrm>
              <a:off x="8518437" y="4354479"/>
              <a:ext cx="6287" cy="39169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362E8B18-1C48-0546-178B-F434C37924F5}"/>
                </a:ext>
              </a:extLst>
            </p:cNvPr>
            <p:cNvCxnSpPr>
              <a:cxnSpLocks/>
            </p:cNvCxnSpPr>
            <p:nvPr/>
          </p:nvCxnSpPr>
          <p:spPr>
            <a:xfrm>
              <a:off x="8960947" y="3779627"/>
              <a:ext cx="0" cy="96654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270ECBA-1F41-371E-FD78-FA481B8B4FD7}"/>
                </a:ext>
              </a:extLst>
            </p:cNvPr>
            <p:cNvCxnSpPr>
              <a:cxnSpLocks/>
            </p:cNvCxnSpPr>
            <p:nvPr/>
          </p:nvCxnSpPr>
          <p:spPr>
            <a:xfrm>
              <a:off x="8960947" y="3783532"/>
              <a:ext cx="1186959"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C7EB29C0-7864-254E-B879-E27B26E1AC99}"/>
                </a:ext>
              </a:extLst>
            </p:cNvPr>
            <p:cNvCxnSpPr>
              <a:cxnSpLocks/>
            </p:cNvCxnSpPr>
            <p:nvPr/>
          </p:nvCxnSpPr>
          <p:spPr>
            <a:xfrm>
              <a:off x="8565848" y="4361878"/>
              <a:ext cx="153125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C5D32D2-3878-5BB3-380C-C2E773E55F9B}"/>
                    </a:ext>
                  </a:extLst>
                </p:cNvPr>
                <p:cNvSpPr txBox="1"/>
                <p:nvPr/>
              </p:nvSpPr>
              <p:spPr>
                <a:xfrm>
                  <a:off x="10228550" y="3820967"/>
                  <a:ext cx="659476"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𝑖𝑓</m:t>
                            </m:r>
                          </m:sub>
                        </m:sSub>
                      </m:oMath>
                    </m:oMathPara>
                  </a14:m>
                  <a:endParaRPr lang="en-US" sz="2400" dirty="0"/>
                </a:p>
              </p:txBody>
            </p:sp>
          </mc:Choice>
          <mc:Fallback xmlns="">
            <p:sp>
              <p:nvSpPr>
                <p:cNvPr id="14" name="TextBox 13">
                  <a:extLst>
                    <a:ext uri="{FF2B5EF4-FFF2-40B4-BE49-F238E27FC236}">
                      <a16:creationId xmlns:a16="http://schemas.microsoft.com/office/drawing/2014/main" id="{9C5D32D2-3878-5BB3-380C-C2E773E55F9B}"/>
                    </a:ext>
                  </a:extLst>
                </p:cNvPr>
                <p:cNvSpPr txBox="1">
                  <a:spLocks noRot="1" noChangeAspect="1" noMove="1" noResize="1" noEditPoints="1" noAdjustHandles="1" noChangeArrowheads="1" noChangeShapeType="1" noTextEdit="1"/>
                </p:cNvSpPr>
                <p:nvPr/>
              </p:nvSpPr>
              <p:spPr>
                <a:xfrm>
                  <a:off x="10228550" y="3820967"/>
                  <a:ext cx="659476" cy="398955"/>
                </a:xfrm>
                <a:prstGeom prst="rect">
                  <a:avLst/>
                </a:prstGeom>
                <a:blipFill>
                  <a:blip r:embed="rId3"/>
                  <a:stretch>
                    <a:fillRect l="-11111" r="-7407" b="-257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F822E36-A286-C51C-B6EC-D3C1BDE1C00F}"/>
                </a:ext>
              </a:extLst>
            </p:cNvPr>
            <p:cNvCxnSpPr>
              <a:cxnSpLocks/>
            </p:cNvCxnSpPr>
            <p:nvPr/>
          </p:nvCxnSpPr>
          <p:spPr>
            <a:xfrm flipV="1">
              <a:off x="10042765" y="3792235"/>
              <a:ext cx="0" cy="56224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4D5BD263-DD15-1CB9-DC28-BF9FA48DA4D5}"/>
                </a:ext>
              </a:extLst>
            </p:cNvPr>
            <p:cNvSpPr txBox="1"/>
            <p:nvPr/>
          </p:nvSpPr>
          <p:spPr>
            <a:xfrm>
              <a:off x="7448633" y="5411805"/>
              <a:ext cx="2419573" cy="307777"/>
            </a:xfrm>
            <a:prstGeom prst="rect">
              <a:avLst/>
            </a:prstGeom>
            <a:noFill/>
          </p:spPr>
          <p:txBody>
            <a:bodyPr wrap="none" lIns="0" tIns="0" rIns="0" bIns="0" rtlCol="0">
              <a:spAutoFit/>
            </a:bodyPr>
            <a:lstStyle/>
            <a:p>
              <a:r>
                <a:rPr lang="en-US" sz="2000" dirty="0"/>
                <a:t>Generalized coordinate</a:t>
              </a:r>
            </a:p>
          </p:txBody>
        </p:sp>
        <p:sp>
          <p:nvSpPr>
            <p:cNvPr id="17" name="TextBox 16">
              <a:extLst>
                <a:ext uri="{FF2B5EF4-FFF2-40B4-BE49-F238E27FC236}">
                  <a16:creationId xmlns:a16="http://schemas.microsoft.com/office/drawing/2014/main" id="{D561F70A-108F-0B60-B8AE-EA151AC435A0}"/>
                </a:ext>
              </a:extLst>
            </p:cNvPr>
            <p:cNvSpPr txBox="1"/>
            <p:nvPr/>
          </p:nvSpPr>
          <p:spPr>
            <a:xfrm rot="16200000">
              <a:off x="5832214" y="3473708"/>
              <a:ext cx="1270604" cy="307777"/>
            </a:xfrm>
            <a:prstGeom prst="rect">
              <a:avLst/>
            </a:prstGeom>
            <a:noFill/>
          </p:spPr>
          <p:txBody>
            <a:bodyPr wrap="none" lIns="0" tIns="0" rIns="0" bIns="0" rtlCol="0">
              <a:spAutoFit/>
            </a:bodyPr>
            <a:lstStyle/>
            <a:p>
              <a:r>
                <a:rPr lang="en-US" sz="2000" dirty="0"/>
                <a:t>Total Energy</a:t>
              </a:r>
            </a:p>
          </p:txBody>
        </p:sp>
      </p:grpSp>
      <p:grpSp>
        <p:nvGrpSpPr>
          <p:cNvPr id="24" name="Group 23">
            <a:extLst>
              <a:ext uri="{FF2B5EF4-FFF2-40B4-BE49-F238E27FC236}">
                <a16:creationId xmlns:a16="http://schemas.microsoft.com/office/drawing/2014/main" id="{3458FCE0-FB03-5E3E-B910-4A30626977DF}"/>
              </a:ext>
            </a:extLst>
          </p:cNvPr>
          <p:cNvGrpSpPr/>
          <p:nvPr/>
        </p:nvGrpSpPr>
        <p:grpSpPr>
          <a:xfrm>
            <a:off x="2632476" y="726730"/>
            <a:ext cx="1809193" cy="3304586"/>
            <a:chOff x="3974506" y="319088"/>
            <a:chExt cx="1809193" cy="3304586"/>
          </a:xfrm>
        </p:grpSpPr>
        <p:sp>
          <p:nvSpPr>
            <p:cNvPr id="22" name="Arc 21">
              <a:extLst>
                <a:ext uri="{FF2B5EF4-FFF2-40B4-BE49-F238E27FC236}">
                  <a16:creationId xmlns:a16="http://schemas.microsoft.com/office/drawing/2014/main" id="{2C75D6C2-157D-5433-EF6F-540FED9E288B}"/>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FCED3B12-7C85-13F4-5580-CE5B6B38359D}"/>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9D5056CC-9A19-1638-C6C7-DD38D3761614}"/>
              </a:ext>
            </a:extLst>
          </p:cNvPr>
          <p:cNvGrpSpPr/>
          <p:nvPr/>
        </p:nvGrpSpPr>
        <p:grpSpPr>
          <a:xfrm>
            <a:off x="2644078" y="582973"/>
            <a:ext cx="1809193" cy="3304586"/>
            <a:chOff x="3974506" y="319088"/>
            <a:chExt cx="1809193" cy="3304586"/>
          </a:xfrm>
        </p:grpSpPr>
        <p:sp>
          <p:nvSpPr>
            <p:cNvPr id="26" name="Arc 25">
              <a:extLst>
                <a:ext uri="{FF2B5EF4-FFF2-40B4-BE49-F238E27FC236}">
                  <a16:creationId xmlns:a16="http://schemas.microsoft.com/office/drawing/2014/main" id="{CBF927D5-AF3B-4649-31B4-6E764CD0275A}"/>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509E7894-CBB9-472B-BE8C-27C35DA73E2F}"/>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A6569546-C1F9-EF97-0EC5-C2DE91849375}"/>
              </a:ext>
            </a:extLst>
          </p:cNvPr>
          <p:cNvGrpSpPr/>
          <p:nvPr/>
        </p:nvGrpSpPr>
        <p:grpSpPr>
          <a:xfrm>
            <a:off x="2633693" y="415934"/>
            <a:ext cx="1809193" cy="3304586"/>
            <a:chOff x="3974506" y="319088"/>
            <a:chExt cx="1809193" cy="3304586"/>
          </a:xfrm>
        </p:grpSpPr>
        <p:sp>
          <p:nvSpPr>
            <p:cNvPr id="29" name="Arc 28">
              <a:extLst>
                <a:ext uri="{FF2B5EF4-FFF2-40B4-BE49-F238E27FC236}">
                  <a16:creationId xmlns:a16="http://schemas.microsoft.com/office/drawing/2014/main" id="{C4B3C3A8-1115-CA13-A64B-030EDF7D09F1}"/>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EC30464F-DC8C-4452-AFCC-24F2445E34B5}"/>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7F70CF18-1763-4784-39B3-DE35E10FFA4A}"/>
              </a:ext>
            </a:extLst>
          </p:cNvPr>
          <p:cNvGrpSpPr/>
          <p:nvPr/>
        </p:nvGrpSpPr>
        <p:grpSpPr>
          <a:xfrm>
            <a:off x="7790272" y="1401585"/>
            <a:ext cx="1804610" cy="3304420"/>
            <a:chOff x="2123923" y="2027161"/>
            <a:chExt cx="1804610" cy="3304420"/>
          </a:xfrm>
        </p:grpSpPr>
        <p:sp>
          <p:nvSpPr>
            <p:cNvPr id="77" name="Arc 76">
              <a:extLst>
                <a:ext uri="{FF2B5EF4-FFF2-40B4-BE49-F238E27FC236}">
                  <a16:creationId xmlns:a16="http://schemas.microsoft.com/office/drawing/2014/main" id="{D8C1DCCA-B652-33B9-F078-395F09A851B9}"/>
                </a:ext>
              </a:extLst>
            </p:cNvPr>
            <p:cNvSpPr/>
            <p:nvPr/>
          </p:nvSpPr>
          <p:spPr>
            <a:xfrm rot="10800000">
              <a:off x="2123924" y="2027162"/>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253ADF32-BF46-9AD0-46AD-8C144DD81B6A}"/>
                </a:ext>
              </a:extLst>
            </p:cNvPr>
            <p:cNvSpPr/>
            <p:nvPr/>
          </p:nvSpPr>
          <p:spPr>
            <a:xfrm rot="10800000" flipH="1">
              <a:off x="2123923" y="2027161"/>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5" name="Straight Arrow Connector 64">
            <a:extLst>
              <a:ext uri="{FF2B5EF4-FFF2-40B4-BE49-F238E27FC236}">
                <a16:creationId xmlns:a16="http://schemas.microsoft.com/office/drawing/2014/main" id="{EDF4E0FD-1D39-50F5-848B-28A8FCE9B7C9}"/>
              </a:ext>
            </a:extLst>
          </p:cNvPr>
          <p:cNvCxnSpPr/>
          <p:nvPr/>
        </p:nvCxnSpPr>
        <p:spPr>
          <a:xfrm flipV="1">
            <a:off x="6818987" y="2219548"/>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87262672-4113-7CA3-8E15-C5B4DD915EFA}"/>
              </a:ext>
            </a:extLst>
          </p:cNvPr>
          <p:cNvCxnSpPr>
            <a:cxnSpLocks/>
          </p:cNvCxnSpPr>
          <p:nvPr/>
        </p:nvCxnSpPr>
        <p:spPr>
          <a:xfrm rot="5400000" flipV="1">
            <a:off x="8553445" y="3933286"/>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4D2F723C-E694-6F76-6CDE-01707A8A64CF}"/>
              </a:ext>
            </a:extLst>
          </p:cNvPr>
          <p:cNvSpPr txBox="1"/>
          <p:nvPr/>
        </p:nvSpPr>
        <p:spPr>
          <a:xfrm>
            <a:off x="7436230" y="5831582"/>
            <a:ext cx="2419573" cy="307777"/>
          </a:xfrm>
          <a:prstGeom prst="rect">
            <a:avLst/>
          </a:prstGeom>
          <a:noFill/>
        </p:spPr>
        <p:txBody>
          <a:bodyPr wrap="none" lIns="0" tIns="0" rIns="0" bIns="0" rtlCol="0">
            <a:spAutoFit/>
          </a:bodyPr>
          <a:lstStyle/>
          <a:p>
            <a:r>
              <a:rPr lang="en-US" sz="2000" dirty="0"/>
              <a:t>Generalized coordinate</a:t>
            </a:r>
          </a:p>
        </p:txBody>
      </p:sp>
      <p:sp>
        <p:nvSpPr>
          <p:cNvPr id="76" name="TextBox 75">
            <a:extLst>
              <a:ext uri="{FF2B5EF4-FFF2-40B4-BE49-F238E27FC236}">
                <a16:creationId xmlns:a16="http://schemas.microsoft.com/office/drawing/2014/main" id="{7E9FA3A0-E5AB-19FA-A865-8116CA9A4D91}"/>
              </a:ext>
            </a:extLst>
          </p:cNvPr>
          <p:cNvSpPr txBox="1"/>
          <p:nvPr/>
        </p:nvSpPr>
        <p:spPr>
          <a:xfrm rot="16200000">
            <a:off x="5819811" y="3893485"/>
            <a:ext cx="1270604" cy="307777"/>
          </a:xfrm>
          <a:prstGeom prst="rect">
            <a:avLst/>
          </a:prstGeom>
          <a:noFill/>
        </p:spPr>
        <p:txBody>
          <a:bodyPr wrap="none" lIns="0" tIns="0" rIns="0" bIns="0" rtlCol="0">
            <a:spAutoFit/>
          </a:bodyPr>
          <a:lstStyle/>
          <a:p>
            <a:r>
              <a:rPr lang="en-US" sz="2000" dirty="0"/>
              <a:t>Total Energy</a:t>
            </a:r>
          </a:p>
        </p:txBody>
      </p:sp>
      <p:grpSp>
        <p:nvGrpSpPr>
          <p:cNvPr id="81" name="Group 80">
            <a:extLst>
              <a:ext uri="{FF2B5EF4-FFF2-40B4-BE49-F238E27FC236}">
                <a16:creationId xmlns:a16="http://schemas.microsoft.com/office/drawing/2014/main" id="{E0AD3526-6620-221D-9898-1368E60D8A52}"/>
              </a:ext>
            </a:extLst>
          </p:cNvPr>
          <p:cNvGrpSpPr/>
          <p:nvPr/>
        </p:nvGrpSpPr>
        <p:grpSpPr>
          <a:xfrm>
            <a:off x="7794856" y="1588921"/>
            <a:ext cx="1809193" cy="3304586"/>
            <a:chOff x="3974506" y="319088"/>
            <a:chExt cx="1809193" cy="3304586"/>
          </a:xfrm>
        </p:grpSpPr>
        <p:sp>
          <p:nvSpPr>
            <p:cNvPr id="82" name="Arc 81">
              <a:extLst>
                <a:ext uri="{FF2B5EF4-FFF2-40B4-BE49-F238E27FC236}">
                  <a16:creationId xmlns:a16="http://schemas.microsoft.com/office/drawing/2014/main" id="{600DD2EF-21F1-9E6C-3138-2E8D7DC650E1}"/>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D0C6DAB1-EFA9-CABE-6C65-61FE22AFE0E3}"/>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7F59CF7C-DB26-1B61-4D45-A77F53E4054B}"/>
              </a:ext>
            </a:extLst>
          </p:cNvPr>
          <p:cNvGrpSpPr/>
          <p:nvPr/>
        </p:nvGrpSpPr>
        <p:grpSpPr>
          <a:xfrm>
            <a:off x="7784169" y="1208283"/>
            <a:ext cx="1809193" cy="3304586"/>
            <a:chOff x="3974506" y="319088"/>
            <a:chExt cx="1809193" cy="3304586"/>
          </a:xfrm>
        </p:grpSpPr>
        <p:sp>
          <p:nvSpPr>
            <p:cNvPr id="85" name="Arc 84">
              <a:extLst>
                <a:ext uri="{FF2B5EF4-FFF2-40B4-BE49-F238E27FC236}">
                  <a16:creationId xmlns:a16="http://schemas.microsoft.com/office/drawing/2014/main" id="{3BDAAAD0-F5B5-6167-6FBC-5AF0AD0C5A20}"/>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C46E1791-EE05-54FB-2D0F-19AA55F6E57E}"/>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C4C7FC00-B9E0-7C87-F6E0-EE7701CE08BD}"/>
              </a:ext>
            </a:extLst>
          </p:cNvPr>
          <p:cNvGrpSpPr/>
          <p:nvPr/>
        </p:nvGrpSpPr>
        <p:grpSpPr>
          <a:xfrm>
            <a:off x="7787979" y="997141"/>
            <a:ext cx="1809193" cy="3304586"/>
            <a:chOff x="3974506" y="319088"/>
            <a:chExt cx="1809193" cy="3304586"/>
          </a:xfrm>
        </p:grpSpPr>
        <p:sp>
          <p:nvSpPr>
            <p:cNvPr id="88" name="Arc 87">
              <a:extLst>
                <a:ext uri="{FF2B5EF4-FFF2-40B4-BE49-F238E27FC236}">
                  <a16:creationId xmlns:a16="http://schemas.microsoft.com/office/drawing/2014/main" id="{68CAE1C8-E03C-46EA-083E-7CAC6247AFA7}"/>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0727997F-5C3F-E4AB-8A3B-D2D6D0951517}"/>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7" name="TextBox 96">
            <a:extLst>
              <a:ext uri="{FF2B5EF4-FFF2-40B4-BE49-F238E27FC236}">
                <a16:creationId xmlns:a16="http://schemas.microsoft.com/office/drawing/2014/main" id="{41A3E6AA-7B3E-CCBA-F902-CF9D00A6E331}"/>
              </a:ext>
            </a:extLst>
          </p:cNvPr>
          <p:cNvSpPr txBox="1"/>
          <p:nvPr/>
        </p:nvSpPr>
        <p:spPr>
          <a:xfrm>
            <a:off x="7392205" y="1360139"/>
            <a:ext cx="2586445" cy="461665"/>
          </a:xfrm>
          <a:prstGeom prst="rect">
            <a:avLst/>
          </a:prstGeom>
          <a:noFill/>
        </p:spPr>
        <p:txBody>
          <a:bodyPr wrap="square" rtlCol="0">
            <a:spAutoFit/>
          </a:bodyPr>
          <a:lstStyle/>
          <a:p>
            <a:r>
              <a:rPr lang="en-US" sz="2400" dirty="0"/>
              <a:t>Inelastic Scattering</a:t>
            </a:r>
          </a:p>
        </p:txBody>
      </p:sp>
      <p:sp>
        <p:nvSpPr>
          <p:cNvPr id="98" name="TextBox 97">
            <a:extLst>
              <a:ext uri="{FF2B5EF4-FFF2-40B4-BE49-F238E27FC236}">
                <a16:creationId xmlns:a16="http://schemas.microsoft.com/office/drawing/2014/main" id="{115FA764-E3DE-F42E-8438-650E461F1912}"/>
              </a:ext>
            </a:extLst>
          </p:cNvPr>
          <p:cNvSpPr txBox="1"/>
          <p:nvPr/>
        </p:nvSpPr>
        <p:spPr>
          <a:xfrm>
            <a:off x="2410631" y="1360139"/>
            <a:ext cx="1230886" cy="461665"/>
          </a:xfrm>
          <a:prstGeom prst="rect">
            <a:avLst/>
          </a:prstGeom>
          <a:noFill/>
        </p:spPr>
        <p:txBody>
          <a:bodyPr wrap="square" rtlCol="0">
            <a:spAutoFit/>
          </a:bodyPr>
          <a:lstStyle/>
          <a:p>
            <a:r>
              <a:rPr lang="en-US" sz="2400" dirty="0"/>
              <a:t>Capture</a:t>
            </a:r>
          </a:p>
        </p:txBody>
      </p:sp>
      <p:sp>
        <p:nvSpPr>
          <p:cNvPr id="31" name="Title 1">
            <a:extLst>
              <a:ext uri="{FF2B5EF4-FFF2-40B4-BE49-F238E27FC236}">
                <a16:creationId xmlns:a16="http://schemas.microsoft.com/office/drawing/2014/main" id="{2E4A2C0D-8B51-553D-9561-05E6BAC915E4}"/>
              </a:ext>
            </a:extLst>
          </p:cNvPr>
          <p:cNvSpPr>
            <a:spLocks noGrp="1"/>
          </p:cNvSpPr>
          <p:nvPr>
            <p:ph type="title" idx="4294967295"/>
          </p:nvPr>
        </p:nvSpPr>
        <p:spPr>
          <a:xfrm>
            <a:off x="1305076" y="440124"/>
            <a:ext cx="9144000" cy="724833"/>
          </a:xfrm>
        </p:spPr>
        <p:txBody>
          <a:bodyPr>
            <a:normAutofit/>
          </a:bodyPr>
          <a:lstStyle/>
          <a:p>
            <a:r>
              <a:rPr lang="en-US" sz="2400" dirty="0">
                <a:latin typeface="Verdana" panose="020B0604030504040204" pitchFamily="34" charset="0"/>
                <a:ea typeface="Verdana" panose="020B0604030504040204" pitchFamily="34" charset="0"/>
              </a:rPr>
              <a:t>Capture vs Scattering</a:t>
            </a:r>
          </a:p>
        </p:txBody>
      </p:sp>
    </p:spTree>
    <p:extLst>
      <p:ext uri="{BB962C8B-B14F-4D97-AF65-F5344CB8AC3E}">
        <p14:creationId xmlns:p14="http://schemas.microsoft.com/office/powerpoint/2010/main" val="37967997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DB09B5-C398-6237-63F1-7922DFA8535F}"/>
            </a:ext>
          </a:extLst>
        </p:cNvPr>
        <p:cNvGrpSpPr/>
        <p:nvPr/>
      </p:nvGrpSpPr>
      <p:grpSpPr>
        <a:xfrm>
          <a:off x="0" y="0"/>
          <a:ext cx="0" cy="0"/>
          <a:chOff x="0" y="0"/>
          <a:chExt cx="0" cy="0"/>
        </a:xfrm>
      </p:grpSpPr>
      <p:grpSp>
        <p:nvGrpSpPr>
          <p:cNvPr id="3" name="Group 2">
            <a:extLst>
              <a:ext uri="{FF2B5EF4-FFF2-40B4-BE49-F238E27FC236}">
                <a16:creationId xmlns:a16="http://schemas.microsoft.com/office/drawing/2014/main" id="{45044155-46A6-BB94-BCAE-C7DC3872AA2E}"/>
              </a:ext>
            </a:extLst>
          </p:cNvPr>
          <p:cNvGrpSpPr/>
          <p:nvPr/>
        </p:nvGrpSpPr>
        <p:grpSpPr>
          <a:xfrm>
            <a:off x="882506" y="867841"/>
            <a:ext cx="4574399" cy="5239377"/>
            <a:chOff x="6313627" y="480205"/>
            <a:chExt cx="4574399" cy="5239377"/>
          </a:xfrm>
        </p:grpSpPr>
        <p:grpSp>
          <p:nvGrpSpPr>
            <p:cNvPr id="4" name="Group 3">
              <a:extLst>
                <a:ext uri="{FF2B5EF4-FFF2-40B4-BE49-F238E27FC236}">
                  <a16:creationId xmlns:a16="http://schemas.microsoft.com/office/drawing/2014/main" id="{3988ED35-6383-9018-81CC-3A2D32C64885}"/>
                </a:ext>
              </a:extLst>
            </p:cNvPr>
            <p:cNvGrpSpPr/>
            <p:nvPr/>
          </p:nvGrpSpPr>
          <p:grpSpPr>
            <a:xfrm>
              <a:off x="7616133" y="1050060"/>
              <a:ext cx="1804610" cy="3304420"/>
              <a:chOff x="2123923" y="2027161"/>
              <a:chExt cx="1804610" cy="3304420"/>
            </a:xfrm>
          </p:grpSpPr>
          <p:sp>
            <p:nvSpPr>
              <p:cNvPr id="20" name="Arc 19">
                <a:extLst>
                  <a:ext uri="{FF2B5EF4-FFF2-40B4-BE49-F238E27FC236}">
                    <a16:creationId xmlns:a16="http://schemas.microsoft.com/office/drawing/2014/main" id="{0212AF95-5A82-EA76-BF61-65FEC097A06C}"/>
                  </a:ext>
                </a:extLst>
              </p:cNvPr>
              <p:cNvSpPr/>
              <p:nvPr/>
            </p:nvSpPr>
            <p:spPr>
              <a:xfrm rot="10800000">
                <a:off x="2123924" y="2027162"/>
                <a:ext cx="1804609" cy="3304419"/>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Arc 20">
                <a:extLst>
                  <a:ext uri="{FF2B5EF4-FFF2-40B4-BE49-F238E27FC236}">
                    <a16:creationId xmlns:a16="http://schemas.microsoft.com/office/drawing/2014/main" id="{A489CCDE-2D56-5B82-0F34-A671F305524E}"/>
                  </a:ext>
                </a:extLst>
              </p:cNvPr>
              <p:cNvSpPr/>
              <p:nvPr/>
            </p:nvSpPr>
            <p:spPr>
              <a:xfrm rot="10800000" flipH="1">
                <a:off x="2123923" y="2027161"/>
                <a:ext cx="1804609" cy="3304419"/>
              </a:xfrm>
              <a:prstGeom prst="arc">
                <a:avLst/>
              </a:prstGeom>
              <a:ln w="28575">
                <a:solidFill>
                  <a:schemeClr val="accent5">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5" name="Group 4">
              <a:extLst>
                <a:ext uri="{FF2B5EF4-FFF2-40B4-BE49-F238E27FC236}">
                  <a16:creationId xmlns:a16="http://schemas.microsoft.com/office/drawing/2014/main" id="{75E1BEA7-9AA7-2EA4-E527-79767D818E0E}"/>
                </a:ext>
              </a:extLst>
            </p:cNvPr>
            <p:cNvGrpSpPr/>
            <p:nvPr/>
          </p:nvGrpSpPr>
          <p:grpSpPr>
            <a:xfrm>
              <a:off x="8063597" y="480205"/>
              <a:ext cx="1804610" cy="3304420"/>
              <a:chOff x="2123923" y="2027161"/>
              <a:chExt cx="1804610" cy="3304420"/>
            </a:xfrm>
          </p:grpSpPr>
          <p:sp>
            <p:nvSpPr>
              <p:cNvPr id="18" name="Arc 17">
                <a:extLst>
                  <a:ext uri="{FF2B5EF4-FFF2-40B4-BE49-F238E27FC236}">
                    <a16:creationId xmlns:a16="http://schemas.microsoft.com/office/drawing/2014/main" id="{161E8027-EC78-47EA-BB9D-B130A0B9C20D}"/>
                  </a:ext>
                </a:extLst>
              </p:cNvPr>
              <p:cNvSpPr/>
              <p:nvPr/>
            </p:nvSpPr>
            <p:spPr>
              <a:xfrm rot="10800000">
                <a:off x="2123924" y="2027162"/>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9" name="Arc 18">
                <a:extLst>
                  <a:ext uri="{FF2B5EF4-FFF2-40B4-BE49-F238E27FC236}">
                    <a16:creationId xmlns:a16="http://schemas.microsoft.com/office/drawing/2014/main" id="{5175672D-A3D6-D6AC-239D-BC0B11A66A9C}"/>
                  </a:ext>
                </a:extLst>
              </p:cNvPr>
              <p:cNvSpPr/>
              <p:nvPr/>
            </p:nvSpPr>
            <p:spPr>
              <a:xfrm rot="10800000" flipH="1">
                <a:off x="2123923" y="2027161"/>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 name="Straight Arrow Connector 5">
              <a:extLst>
                <a:ext uri="{FF2B5EF4-FFF2-40B4-BE49-F238E27FC236}">
                  <a16:creationId xmlns:a16="http://schemas.microsoft.com/office/drawing/2014/main" id="{E558DC59-C20F-AAE3-C6BF-1620B7FD4AD8}"/>
                </a:ext>
              </a:extLst>
            </p:cNvPr>
            <p:cNvCxnSpPr/>
            <p:nvPr/>
          </p:nvCxnSpPr>
          <p:spPr>
            <a:xfrm flipV="1">
              <a:off x="6831390" y="1799771"/>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5CEB4D4A-68ED-3664-324E-B0E4031F4415}"/>
                </a:ext>
              </a:extLst>
            </p:cNvPr>
            <p:cNvCxnSpPr>
              <a:cxnSpLocks/>
            </p:cNvCxnSpPr>
            <p:nvPr/>
          </p:nvCxnSpPr>
          <p:spPr>
            <a:xfrm rot="5400000" flipV="1">
              <a:off x="8565848" y="3513509"/>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8AC1A15-2F84-7323-56E0-92C9FCB8BC5B}"/>
                    </a:ext>
                  </a:extLst>
                </p:cNvPr>
                <p:cNvSpPr txBox="1"/>
                <p:nvPr/>
              </p:nvSpPr>
              <p:spPr>
                <a:xfrm>
                  <a:off x="8565848" y="4659701"/>
                  <a:ext cx="537005" cy="39908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𝑞</m:t>
                            </m:r>
                          </m:e>
                          <m:sub>
                            <m:r>
                              <a:rPr lang="en-US" sz="2400" b="0" i="1" smtClean="0">
                                <a:latin typeface="Cambria Math" panose="02040503050406030204" pitchFamily="18" charset="0"/>
                              </a:rPr>
                              <m:t>𝑗</m:t>
                            </m:r>
                          </m:sub>
                        </m:sSub>
                      </m:oMath>
                    </m:oMathPara>
                  </a14:m>
                  <a:endParaRPr lang="en-US" sz="2400" dirty="0"/>
                </a:p>
              </p:txBody>
            </p:sp>
          </mc:Choice>
          <mc:Fallback xmlns="">
            <p:sp>
              <p:nvSpPr>
                <p:cNvPr id="8" name="TextBox 7">
                  <a:extLst>
                    <a:ext uri="{FF2B5EF4-FFF2-40B4-BE49-F238E27FC236}">
                      <a16:creationId xmlns:a16="http://schemas.microsoft.com/office/drawing/2014/main" id="{B8AC1A15-2F84-7323-56E0-92C9FCB8BC5B}"/>
                    </a:ext>
                  </a:extLst>
                </p:cNvPr>
                <p:cNvSpPr txBox="1">
                  <a:spLocks noRot="1" noChangeAspect="1" noMove="1" noResize="1" noEditPoints="1" noAdjustHandles="1" noChangeArrowheads="1" noChangeShapeType="1" noTextEdit="1"/>
                </p:cNvSpPr>
                <p:nvPr/>
              </p:nvSpPr>
              <p:spPr>
                <a:xfrm>
                  <a:off x="8565848" y="4659701"/>
                  <a:ext cx="537005" cy="399084"/>
                </a:xfrm>
                <a:prstGeom prst="rect">
                  <a:avLst/>
                </a:prstGeom>
                <a:blipFill>
                  <a:blip r:embed="rId2"/>
                  <a:stretch>
                    <a:fillRect l="-12500" r="-9091" b="-24615"/>
                  </a:stretch>
                </a:blipFill>
              </p:spPr>
              <p:txBody>
                <a:bodyPr/>
                <a:lstStyle/>
                <a:p>
                  <a:r>
                    <a:rPr lang="en-US">
                      <a:noFill/>
                    </a:rPr>
                    <a:t> </a:t>
                  </a:r>
                </a:p>
              </p:txBody>
            </p:sp>
          </mc:Fallback>
        </mc:AlternateContent>
        <p:cxnSp>
          <p:nvCxnSpPr>
            <p:cNvPr id="9" name="Straight Arrow Connector 8">
              <a:extLst>
                <a:ext uri="{FF2B5EF4-FFF2-40B4-BE49-F238E27FC236}">
                  <a16:creationId xmlns:a16="http://schemas.microsoft.com/office/drawing/2014/main" id="{0450F0B7-6B87-CDCA-B20D-2E889DA26BE7}"/>
                </a:ext>
              </a:extLst>
            </p:cNvPr>
            <p:cNvCxnSpPr>
              <a:cxnSpLocks/>
            </p:cNvCxnSpPr>
            <p:nvPr/>
          </p:nvCxnSpPr>
          <p:spPr>
            <a:xfrm>
              <a:off x="8518437" y="4641583"/>
              <a:ext cx="44251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C77C1BE-88F8-8AFC-5522-10386A9B748E}"/>
                </a:ext>
              </a:extLst>
            </p:cNvPr>
            <p:cNvCxnSpPr>
              <a:stCxn id="21" idx="0"/>
            </p:cNvCxnSpPr>
            <p:nvPr/>
          </p:nvCxnSpPr>
          <p:spPr>
            <a:xfrm>
              <a:off x="8518437" y="4354479"/>
              <a:ext cx="6287" cy="391692"/>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67CB789D-25D1-CA27-8BFE-EE0FA4B026C0}"/>
                </a:ext>
              </a:extLst>
            </p:cNvPr>
            <p:cNvCxnSpPr>
              <a:cxnSpLocks/>
            </p:cNvCxnSpPr>
            <p:nvPr/>
          </p:nvCxnSpPr>
          <p:spPr>
            <a:xfrm>
              <a:off x="8960947" y="3779627"/>
              <a:ext cx="0" cy="966544"/>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CAFC7D6-5D60-5533-057E-978FB79A5766}"/>
                </a:ext>
              </a:extLst>
            </p:cNvPr>
            <p:cNvCxnSpPr>
              <a:cxnSpLocks/>
            </p:cNvCxnSpPr>
            <p:nvPr/>
          </p:nvCxnSpPr>
          <p:spPr>
            <a:xfrm>
              <a:off x="8960947" y="3783532"/>
              <a:ext cx="1186959"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6755E3B5-CFBB-50C1-514C-DA67D41FF883}"/>
                </a:ext>
              </a:extLst>
            </p:cNvPr>
            <p:cNvCxnSpPr>
              <a:cxnSpLocks/>
            </p:cNvCxnSpPr>
            <p:nvPr/>
          </p:nvCxnSpPr>
          <p:spPr>
            <a:xfrm>
              <a:off x="8565848" y="4361878"/>
              <a:ext cx="1531257" cy="0"/>
            </a:xfrm>
            <a:prstGeom prst="line">
              <a:avLst/>
            </a:prstGeom>
            <a:ln w="12700">
              <a:solidFill>
                <a:schemeClr val="tx1"/>
              </a:solidFill>
              <a:prstDash val="sys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6264E4-89C8-9710-B3B4-C9E6A9A6DDAA}"/>
                    </a:ext>
                  </a:extLst>
                </p:cNvPr>
                <p:cNvSpPr txBox="1"/>
                <p:nvPr/>
              </p:nvSpPr>
              <p:spPr>
                <a:xfrm>
                  <a:off x="10228550" y="3820967"/>
                  <a:ext cx="659476"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𝑖𝑓</m:t>
                            </m:r>
                          </m:sub>
                        </m:sSub>
                      </m:oMath>
                    </m:oMathPara>
                  </a14:m>
                  <a:endParaRPr lang="en-US" sz="2400" dirty="0"/>
                </a:p>
              </p:txBody>
            </p:sp>
          </mc:Choice>
          <mc:Fallback xmlns="">
            <p:sp>
              <p:nvSpPr>
                <p:cNvPr id="14" name="TextBox 13">
                  <a:extLst>
                    <a:ext uri="{FF2B5EF4-FFF2-40B4-BE49-F238E27FC236}">
                      <a16:creationId xmlns:a16="http://schemas.microsoft.com/office/drawing/2014/main" id="{C76264E4-89C8-9710-B3B4-C9E6A9A6DDAA}"/>
                    </a:ext>
                  </a:extLst>
                </p:cNvPr>
                <p:cNvSpPr txBox="1">
                  <a:spLocks noRot="1" noChangeAspect="1" noMove="1" noResize="1" noEditPoints="1" noAdjustHandles="1" noChangeArrowheads="1" noChangeShapeType="1" noTextEdit="1"/>
                </p:cNvSpPr>
                <p:nvPr/>
              </p:nvSpPr>
              <p:spPr>
                <a:xfrm>
                  <a:off x="10228550" y="3820967"/>
                  <a:ext cx="659476" cy="398955"/>
                </a:xfrm>
                <a:prstGeom prst="rect">
                  <a:avLst/>
                </a:prstGeom>
                <a:blipFill>
                  <a:blip r:embed="rId3"/>
                  <a:stretch>
                    <a:fillRect l="-11111" r="-7407" b="-25758"/>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2B43027E-20E4-4F5A-A844-7C0A6AD007B9}"/>
                </a:ext>
              </a:extLst>
            </p:cNvPr>
            <p:cNvCxnSpPr>
              <a:cxnSpLocks/>
            </p:cNvCxnSpPr>
            <p:nvPr/>
          </p:nvCxnSpPr>
          <p:spPr>
            <a:xfrm flipV="1">
              <a:off x="10042765" y="3792235"/>
              <a:ext cx="0" cy="56224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3022C911-BB91-455C-63A3-0BEB394C8D97}"/>
                </a:ext>
              </a:extLst>
            </p:cNvPr>
            <p:cNvSpPr txBox="1"/>
            <p:nvPr/>
          </p:nvSpPr>
          <p:spPr>
            <a:xfrm>
              <a:off x="7448633" y="5411805"/>
              <a:ext cx="2419573" cy="307777"/>
            </a:xfrm>
            <a:prstGeom prst="rect">
              <a:avLst/>
            </a:prstGeom>
            <a:noFill/>
          </p:spPr>
          <p:txBody>
            <a:bodyPr wrap="none" lIns="0" tIns="0" rIns="0" bIns="0" rtlCol="0">
              <a:spAutoFit/>
            </a:bodyPr>
            <a:lstStyle/>
            <a:p>
              <a:r>
                <a:rPr lang="en-US" sz="2000" dirty="0"/>
                <a:t>Generalized coordinate</a:t>
              </a:r>
            </a:p>
          </p:txBody>
        </p:sp>
        <p:sp>
          <p:nvSpPr>
            <p:cNvPr id="17" name="TextBox 16">
              <a:extLst>
                <a:ext uri="{FF2B5EF4-FFF2-40B4-BE49-F238E27FC236}">
                  <a16:creationId xmlns:a16="http://schemas.microsoft.com/office/drawing/2014/main" id="{DF89111D-81E8-931A-502D-17109D12D160}"/>
                </a:ext>
              </a:extLst>
            </p:cNvPr>
            <p:cNvSpPr txBox="1"/>
            <p:nvPr/>
          </p:nvSpPr>
          <p:spPr>
            <a:xfrm rot="16200000">
              <a:off x="5832214" y="3473708"/>
              <a:ext cx="1270604" cy="307777"/>
            </a:xfrm>
            <a:prstGeom prst="rect">
              <a:avLst/>
            </a:prstGeom>
            <a:noFill/>
          </p:spPr>
          <p:txBody>
            <a:bodyPr wrap="none" lIns="0" tIns="0" rIns="0" bIns="0" rtlCol="0">
              <a:spAutoFit/>
            </a:bodyPr>
            <a:lstStyle/>
            <a:p>
              <a:r>
                <a:rPr lang="en-US" sz="2000" dirty="0"/>
                <a:t>Total Energy</a:t>
              </a:r>
            </a:p>
          </p:txBody>
        </p:sp>
      </p:grpSp>
      <p:grpSp>
        <p:nvGrpSpPr>
          <p:cNvPr id="24" name="Group 23">
            <a:extLst>
              <a:ext uri="{FF2B5EF4-FFF2-40B4-BE49-F238E27FC236}">
                <a16:creationId xmlns:a16="http://schemas.microsoft.com/office/drawing/2014/main" id="{334FB0BC-3398-6928-D6E9-A6EC1BE3640F}"/>
              </a:ext>
            </a:extLst>
          </p:cNvPr>
          <p:cNvGrpSpPr/>
          <p:nvPr/>
        </p:nvGrpSpPr>
        <p:grpSpPr>
          <a:xfrm>
            <a:off x="2632476" y="726730"/>
            <a:ext cx="1809193" cy="3304586"/>
            <a:chOff x="3974506" y="319088"/>
            <a:chExt cx="1809193" cy="3304586"/>
          </a:xfrm>
        </p:grpSpPr>
        <p:sp>
          <p:nvSpPr>
            <p:cNvPr id="22" name="Arc 21">
              <a:extLst>
                <a:ext uri="{FF2B5EF4-FFF2-40B4-BE49-F238E27FC236}">
                  <a16:creationId xmlns:a16="http://schemas.microsoft.com/office/drawing/2014/main" id="{4DF3FAE9-C172-0102-ED75-D6D9A33CA42E}"/>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3" name="Arc 22">
              <a:extLst>
                <a:ext uri="{FF2B5EF4-FFF2-40B4-BE49-F238E27FC236}">
                  <a16:creationId xmlns:a16="http://schemas.microsoft.com/office/drawing/2014/main" id="{6CEDCD96-506C-65A8-8554-56DFA17F4E14}"/>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D055C310-0DED-A434-9D8E-A106AF94BFE1}"/>
              </a:ext>
            </a:extLst>
          </p:cNvPr>
          <p:cNvGrpSpPr/>
          <p:nvPr/>
        </p:nvGrpSpPr>
        <p:grpSpPr>
          <a:xfrm>
            <a:off x="2644078" y="582973"/>
            <a:ext cx="1809193" cy="3304586"/>
            <a:chOff x="3974506" y="319088"/>
            <a:chExt cx="1809193" cy="3304586"/>
          </a:xfrm>
        </p:grpSpPr>
        <p:sp>
          <p:nvSpPr>
            <p:cNvPr id="26" name="Arc 25">
              <a:extLst>
                <a:ext uri="{FF2B5EF4-FFF2-40B4-BE49-F238E27FC236}">
                  <a16:creationId xmlns:a16="http://schemas.microsoft.com/office/drawing/2014/main" id="{4FA834F6-90E9-9319-24C3-74E395CF26DD}"/>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Arc 26">
              <a:extLst>
                <a:ext uri="{FF2B5EF4-FFF2-40B4-BE49-F238E27FC236}">
                  <a16:creationId xmlns:a16="http://schemas.microsoft.com/office/drawing/2014/main" id="{418D3D6A-36A6-DB7D-4A53-68DE9E803C63}"/>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28" name="Group 27">
            <a:extLst>
              <a:ext uri="{FF2B5EF4-FFF2-40B4-BE49-F238E27FC236}">
                <a16:creationId xmlns:a16="http://schemas.microsoft.com/office/drawing/2014/main" id="{ECEFB8EF-156E-05FC-8753-395DCD7E2466}"/>
              </a:ext>
            </a:extLst>
          </p:cNvPr>
          <p:cNvGrpSpPr/>
          <p:nvPr/>
        </p:nvGrpSpPr>
        <p:grpSpPr>
          <a:xfrm>
            <a:off x="2633693" y="415934"/>
            <a:ext cx="1809193" cy="3304586"/>
            <a:chOff x="3974506" y="319088"/>
            <a:chExt cx="1809193" cy="3304586"/>
          </a:xfrm>
        </p:grpSpPr>
        <p:sp>
          <p:nvSpPr>
            <p:cNvPr id="29" name="Arc 28">
              <a:extLst>
                <a:ext uri="{FF2B5EF4-FFF2-40B4-BE49-F238E27FC236}">
                  <a16:creationId xmlns:a16="http://schemas.microsoft.com/office/drawing/2014/main" id="{78013889-5513-6269-3DBB-7A8D4B4F9F9D}"/>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0" name="Arc 29">
              <a:extLst>
                <a:ext uri="{FF2B5EF4-FFF2-40B4-BE49-F238E27FC236}">
                  <a16:creationId xmlns:a16="http://schemas.microsoft.com/office/drawing/2014/main" id="{F2C56274-94A8-6D93-8234-1D358450684C}"/>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64" name="Group 63">
            <a:extLst>
              <a:ext uri="{FF2B5EF4-FFF2-40B4-BE49-F238E27FC236}">
                <a16:creationId xmlns:a16="http://schemas.microsoft.com/office/drawing/2014/main" id="{B4255433-3F80-C2A4-5155-35FB04EF09AD}"/>
              </a:ext>
            </a:extLst>
          </p:cNvPr>
          <p:cNvGrpSpPr/>
          <p:nvPr/>
        </p:nvGrpSpPr>
        <p:grpSpPr>
          <a:xfrm>
            <a:off x="7972501" y="1378256"/>
            <a:ext cx="1804610" cy="3304420"/>
            <a:chOff x="2123923" y="2027161"/>
            <a:chExt cx="1804610" cy="3304420"/>
          </a:xfrm>
        </p:grpSpPr>
        <p:sp>
          <p:nvSpPr>
            <p:cNvPr id="77" name="Arc 76">
              <a:extLst>
                <a:ext uri="{FF2B5EF4-FFF2-40B4-BE49-F238E27FC236}">
                  <a16:creationId xmlns:a16="http://schemas.microsoft.com/office/drawing/2014/main" id="{B3A575AF-8A52-3287-1B00-6231E3A76A9D}"/>
                </a:ext>
              </a:extLst>
            </p:cNvPr>
            <p:cNvSpPr/>
            <p:nvPr/>
          </p:nvSpPr>
          <p:spPr>
            <a:xfrm rot="10800000">
              <a:off x="2123924" y="2027162"/>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Arc 77">
              <a:extLst>
                <a:ext uri="{FF2B5EF4-FFF2-40B4-BE49-F238E27FC236}">
                  <a16:creationId xmlns:a16="http://schemas.microsoft.com/office/drawing/2014/main" id="{2E9A2CAA-EC02-1F99-8FE7-3EEFF6419647}"/>
                </a:ext>
              </a:extLst>
            </p:cNvPr>
            <p:cNvSpPr/>
            <p:nvPr/>
          </p:nvSpPr>
          <p:spPr>
            <a:xfrm rot="10800000" flipH="1">
              <a:off x="2123923" y="2027161"/>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65" name="Straight Arrow Connector 64">
            <a:extLst>
              <a:ext uri="{FF2B5EF4-FFF2-40B4-BE49-F238E27FC236}">
                <a16:creationId xmlns:a16="http://schemas.microsoft.com/office/drawing/2014/main" id="{695D3444-65A5-DE33-D2D0-0BC320DF785A}"/>
              </a:ext>
            </a:extLst>
          </p:cNvPr>
          <p:cNvCxnSpPr/>
          <p:nvPr/>
        </p:nvCxnSpPr>
        <p:spPr>
          <a:xfrm flipV="1">
            <a:off x="6818987" y="2219548"/>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0674EA6A-63BA-16E1-3D64-13976874DA02}"/>
              </a:ext>
            </a:extLst>
          </p:cNvPr>
          <p:cNvCxnSpPr>
            <a:cxnSpLocks/>
          </p:cNvCxnSpPr>
          <p:nvPr/>
        </p:nvCxnSpPr>
        <p:spPr>
          <a:xfrm rot="5400000" flipV="1">
            <a:off x="8553445" y="3933286"/>
            <a:ext cx="0" cy="346891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5" name="TextBox 74">
            <a:extLst>
              <a:ext uri="{FF2B5EF4-FFF2-40B4-BE49-F238E27FC236}">
                <a16:creationId xmlns:a16="http://schemas.microsoft.com/office/drawing/2014/main" id="{C152308F-EC4B-2540-97D0-1A22261CDA1B}"/>
              </a:ext>
            </a:extLst>
          </p:cNvPr>
          <p:cNvSpPr txBox="1"/>
          <p:nvPr/>
        </p:nvSpPr>
        <p:spPr>
          <a:xfrm>
            <a:off x="7436230" y="5831582"/>
            <a:ext cx="2419573" cy="307777"/>
          </a:xfrm>
          <a:prstGeom prst="rect">
            <a:avLst/>
          </a:prstGeom>
          <a:noFill/>
        </p:spPr>
        <p:txBody>
          <a:bodyPr wrap="none" lIns="0" tIns="0" rIns="0" bIns="0" rtlCol="0">
            <a:spAutoFit/>
          </a:bodyPr>
          <a:lstStyle/>
          <a:p>
            <a:r>
              <a:rPr lang="en-US" sz="2000" dirty="0"/>
              <a:t>Generalized coordinate</a:t>
            </a:r>
          </a:p>
        </p:txBody>
      </p:sp>
      <p:sp>
        <p:nvSpPr>
          <p:cNvPr id="76" name="TextBox 75">
            <a:extLst>
              <a:ext uri="{FF2B5EF4-FFF2-40B4-BE49-F238E27FC236}">
                <a16:creationId xmlns:a16="http://schemas.microsoft.com/office/drawing/2014/main" id="{4F1C0110-5C59-71D0-E78C-24FD11C9A591}"/>
              </a:ext>
            </a:extLst>
          </p:cNvPr>
          <p:cNvSpPr txBox="1"/>
          <p:nvPr/>
        </p:nvSpPr>
        <p:spPr>
          <a:xfrm rot="16200000">
            <a:off x="5819811" y="3893485"/>
            <a:ext cx="1270604" cy="307777"/>
          </a:xfrm>
          <a:prstGeom prst="rect">
            <a:avLst/>
          </a:prstGeom>
          <a:noFill/>
        </p:spPr>
        <p:txBody>
          <a:bodyPr wrap="none" lIns="0" tIns="0" rIns="0" bIns="0" rtlCol="0">
            <a:spAutoFit/>
          </a:bodyPr>
          <a:lstStyle/>
          <a:p>
            <a:r>
              <a:rPr lang="en-US" sz="2000" dirty="0"/>
              <a:t>Total Energy</a:t>
            </a:r>
          </a:p>
        </p:txBody>
      </p:sp>
      <p:grpSp>
        <p:nvGrpSpPr>
          <p:cNvPr id="81" name="Group 80">
            <a:extLst>
              <a:ext uri="{FF2B5EF4-FFF2-40B4-BE49-F238E27FC236}">
                <a16:creationId xmlns:a16="http://schemas.microsoft.com/office/drawing/2014/main" id="{B18A9413-FB0C-3F07-FADA-7D80039F6CE2}"/>
              </a:ext>
            </a:extLst>
          </p:cNvPr>
          <p:cNvGrpSpPr/>
          <p:nvPr/>
        </p:nvGrpSpPr>
        <p:grpSpPr>
          <a:xfrm>
            <a:off x="7794856" y="1588921"/>
            <a:ext cx="1809193" cy="3304586"/>
            <a:chOff x="3974506" y="319088"/>
            <a:chExt cx="1809193" cy="3304586"/>
          </a:xfrm>
        </p:grpSpPr>
        <p:sp>
          <p:nvSpPr>
            <p:cNvPr id="82" name="Arc 81">
              <a:extLst>
                <a:ext uri="{FF2B5EF4-FFF2-40B4-BE49-F238E27FC236}">
                  <a16:creationId xmlns:a16="http://schemas.microsoft.com/office/drawing/2014/main" id="{C56E2E6C-7F25-162F-139C-781DF909D9BF}"/>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3" name="Arc 82">
              <a:extLst>
                <a:ext uri="{FF2B5EF4-FFF2-40B4-BE49-F238E27FC236}">
                  <a16:creationId xmlns:a16="http://schemas.microsoft.com/office/drawing/2014/main" id="{E81DFDB7-FCD0-CDD4-66EF-190B866E81E0}"/>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4" name="Group 83">
            <a:extLst>
              <a:ext uri="{FF2B5EF4-FFF2-40B4-BE49-F238E27FC236}">
                <a16:creationId xmlns:a16="http://schemas.microsoft.com/office/drawing/2014/main" id="{EBCB9678-891E-8D6F-EAF6-8E98A43CB430}"/>
              </a:ext>
            </a:extLst>
          </p:cNvPr>
          <p:cNvGrpSpPr/>
          <p:nvPr/>
        </p:nvGrpSpPr>
        <p:grpSpPr>
          <a:xfrm>
            <a:off x="7402075" y="1214418"/>
            <a:ext cx="1809193" cy="3304586"/>
            <a:chOff x="3974506" y="319088"/>
            <a:chExt cx="1809193" cy="3304586"/>
          </a:xfrm>
        </p:grpSpPr>
        <p:sp>
          <p:nvSpPr>
            <p:cNvPr id="85" name="Arc 84">
              <a:extLst>
                <a:ext uri="{FF2B5EF4-FFF2-40B4-BE49-F238E27FC236}">
                  <a16:creationId xmlns:a16="http://schemas.microsoft.com/office/drawing/2014/main" id="{129FDA1E-C3FC-88FD-8FED-A036A46D5A15}"/>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6" name="Arc 85">
              <a:extLst>
                <a:ext uri="{FF2B5EF4-FFF2-40B4-BE49-F238E27FC236}">
                  <a16:creationId xmlns:a16="http://schemas.microsoft.com/office/drawing/2014/main" id="{9D9DAB42-5969-AAE0-EBE2-7549358C0373}"/>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87" name="Group 86">
            <a:extLst>
              <a:ext uri="{FF2B5EF4-FFF2-40B4-BE49-F238E27FC236}">
                <a16:creationId xmlns:a16="http://schemas.microsoft.com/office/drawing/2014/main" id="{47C710E6-3067-E9ED-E4D0-A26A716668A3}"/>
              </a:ext>
            </a:extLst>
          </p:cNvPr>
          <p:cNvGrpSpPr/>
          <p:nvPr/>
        </p:nvGrpSpPr>
        <p:grpSpPr>
          <a:xfrm>
            <a:off x="7537096" y="975529"/>
            <a:ext cx="1809193" cy="3304586"/>
            <a:chOff x="3974506" y="319088"/>
            <a:chExt cx="1809193" cy="3304586"/>
          </a:xfrm>
        </p:grpSpPr>
        <p:sp>
          <p:nvSpPr>
            <p:cNvPr id="88" name="Arc 87">
              <a:extLst>
                <a:ext uri="{FF2B5EF4-FFF2-40B4-BE49-F238E27FC236}">
                  <a16:creationId xmlns:a16="http://schemas.microsoft.com/office/drawing/2014/main" id="{0C05A1DA-4247-00D6-1D16-0D98778A8147}"/>
                </a:ext>
              </a:extLst>
            </p:cNvPr>
            <p:cNvSpPr/>
            <p:nvPr/>
          </p:nvSpPr>
          <p:spPr>
            <a:xfrm rot="10800000" flipH="1">
              <a:off x="3974506" y="319088"/>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9" name="Arc 88">
              <a:extLst>
                <a:ext uri="{FF2B5EF4-FFF2-40B4-BE49-F238E27FC236}">
                  <a16:creationId xmlns:a16="http://schemas.microsoft.com/office/drawing/2014/main" id="{26AC6F48-12D0-7153-00F0-034D2D3CA7B1}"/>
                </a:ext>
              </a:extLst>
            </p:cNvPr>
            <p:cNvSpPr/>
            <p:nvPr/>
          </p:nvSpPr>
          <p:spPr>
            <a:xfrm rot="10800000">
              <a:off x="3979090" y="319255"/>
              <a:ext cx="1804609" cy="3304419"/>
            </a:xfrm>
            <a:prstGeom prst="arc">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97" name="TextBox 96">
            <a:extLst>
              <a:ext uri="{FF2B5EF4-FFF2-40B4-BE49-F238E27FC236}">
                <a16:creationId xmlns:a16="http://schemas.microsoft.com/office/drawing/2014/main" id="{E78A8E2F-C588-42B4-B135-40C89B36A1C3}"/>
              </a:ext>
            </a:extLst>
          </p:cNvPr>
          <p:cNvSpPr txBox="1"/>
          <p:nvPr/>
        </p:nvSpPr>
        <p:spPr>
          <a:xfrm>
            <a:off x="7392205" y="1360139"/>
            <a:ext cx="2586445" cy="461665"/>
          </a:xfrm>
          <a:prstGeom prst="rect">
            <a:avLst/>
          </a:prstGeom>
          <a:noFill/>
        </p:spPr>
        <p:txBody>
          <a:bodyPr wrap="square" rtlCol="0">
            <a:spAutoFit/>
          </a:bodyPr>
          <a:lstStyle/>
          <a:p>
            <a:r>
              <a:rPr lang="en-US" sz="2400" dirty="0"/>
              <a:t>Inelastic Scattering</a:t>
            </a:r>
          </a:p>
        </p:txBody>
      </p:sp>
      <p:sp>
        <p:nvSpPr>
          <p:cNvPr id="98" name="TextBox 97">
            <a:extLst>
              <a:ext uri="{FF2B5EF4-FFF2-40B4-BE49-F238E27FC236}">
                <a16:creationId xmlns:a16="http://schemas.microsoft.com/office/drawing/2014/main" id="{C8BD1CE8-CB3D-B0A6-4C41-7977828DCC7F}"/>
              </a:ext>
            </a:extLst>
          </p:cNvPr>
          <p:cNvSpPr txBox="1"/>
          <p:nvPr/>
        </p:nvSpPr>
        <p:spPr>
          <a:xfrm>
            <a:off x="2410631" y="1360139"/>
            <a:ext cx="1230886" cy="461665"/>
          </a:xfrm>
          <a:prstGeom prst="rect">
            <a:avLst/>
          </a:prstGeom>
          <a:noFill/>
        </p:spPr>
        <p:txBody>
          <a:bodyPr wrap="square" rtlCol="0">
            <a:spAutoFit/>
          </a:bodyPr>
          <a:lstStyle/>
          <a:p>
            <a:r>
              <a:rPr lang="en-US" sz="2400" dirty="0"/>
              <a:t>Capture</a:t>
            </a:r>
          </a:p>
        </p:txBody>
      </p:sp>
      <p:sp>
        <p:nvSpPr>
          <p:cNvPr id="31" name="Title 1">
            <a:extLst>
              <a:ext uri="{FF2B5EF4-FFF2-40B4-BE49-F238E27FC236}">
                <a16:creationId xmlns:a16="http://schemas.microsoft.com/office/drawing/2014/main" id="{F80F7214-98F8-326D-5073-73997F88FE23}"/>
              </a:ext>
            </a:extLst>
          </p:cNvPr>
          <p:cNvSpPr>
            <a:spLocks noGrp="1"/>
          </p:cNvSpPr>
          <p:nvPr>
            <p:ph type="title" idx="4294967295"/>
          </p:nvPr>
        </p:nvSpPr>
        <p:spPr>
          <a:xfrm>
            <a:off x="1305076" y="440124"/>
            <a:ext cx="9144000" cy="724833"/>
          </a:xfrm>
        </p:spPr>
        <p:txBody>
          <a:bodyPr>
            <a:normAutofit/>
          </a:bodyPr>
          <a:lstStyle/>
          <a:p>
            <a:r>
              <a:rPr lang="en-US" sz="2400" dirty="0">
                <a:latin typeface="Verdana" panose="020B0604030504040204" pitchFamily="34" charset="0"/>
                <a:ea typeface="Verdana" panose="020B0604030504040204" pitchFamily="34" charset="0"/>
              </a:rPr>
              <a:t>Capture vs Scattering</a:t>
            </a:r>
          </a:p>
        </p:txBody>
      </p:sp>
    </p:spTree>
    <p:extLst>
      <p:ext uri="{BB962C8B-B14F-4D97-AF65-F5344CB8AC3E}">
        <p14:creationId xmlns:p14="http://schemas.microsoft.com/office/powerpoint/2010/main" val="124050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C0907D-60F8-456D-186C-9441760D4DE1}"/>
              </a:ext>
            </a:extLst>
          </p:cNvPr>
          <p:cNvSpPr>
            <a:spLocks noGrp="1"/>
          </p:cNvSpPr>
          <p:nvPr>
            <p:ph type="title"/>
          </p:nvPr>
        </p:nvSpPr>
        <p:spPr/>
        <p:txBody>
          <a:bodyPr/>
          <a:lstStyle/>
          <a:p>
            <a:r>
              <a:rPr lang="en-US" dirty="0"/>
              <a:t>Background</a:t>
            </a:r>
          </a:p>
        </p:txBody>
      </p:sp>
      <p:sp>
        <p:nvSpPr>
          <p:cNvPr id="3" name="Text Placeholder 2">
            <a:extLst>
              <a:ext uri="{FF2B5EF4-FFF2-40B4-BE49-F238E27FC236}">
                <a16:creationId xmlns:a16="http://schemas.microsoft.com/office/drawing/2014/main" id="{82E2BFDB-4472-1ABE-B1C4-F6D2D7F0098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1705306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305076" y="440124"/>
            <a:ext cx="9144000" cy="724833"/>
          </a:xfrm>
        </p:spPr>
        <p:txBody>
          <a:bodyPr>
            <a:normAutofit/>
          </a:bodyPr>
          <a:lstStyle/>
          <a:p>
            <a:r>
              <a:rPr lang="en-US" sz="2400" dirty="0">
                <a:latin typeface="Verdana" panose="020B0604030504040204" pitchFamily="34" charset="0"/>
                <a:ea typeface="Verdana" panose="020B0604030504040204" pitchFamily="34" charset="0"/>
              </a:rPr>
              <a:t>Change in Charge Density Distribution</a:t>
            </a:r>
          </a:p>
        </p:txBody>
      </p:sp>
      <p:pic>
        <p:nvPicPr>
          <p:cNvPr id="4" name="Picture 3" descr="A diagram of a molecule&#10;&#10;Description automatically generated">
            <a:extLst>
              <a:ext uri="{FF2B5EF4-FFF2-40B4-BE49-F238E27FC236}">
                <a16:creationId xmlns:a16="http://schemas.microsoft.com/office/drawing/2014/main" id="{CC6E1DF3-DD97-0EE2-8911-F862ABBB1FE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2053" y="1620492"/>
            <a:ext cx="4164462" cy="4005187"/>
          </a:xfrm>
          <a:prstGeom prst="rect">
            <a:avLst/>
          </a:prstGeom>
        </p:spPr>
      </p:pic>
      <p:pic>
        <p:nvPicPr>
          <p:cNvPr id="7" name="Picture 6">
            <a:extLst>
              <a:ext uri="{FF2B5EF4-FFF2-40B4-BE49-F238E27FC236}">
                <a16:creationId xmlns:a16="http://schemas.microsoft.com/office/drawing/2014/main" id="{96278F9F-A9A6-6EE9-0734-62EA53596C0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0748" y="1620492"/>
            <a:ext cx="4164462" cy="4045817"/>
          </a:xfrm>
          <a:prstGeom prst="rect">
            <a:avLst/>
          </a:prstGeom>
        </p:spPr>
      </p:pic>
      <p:pic>
        <p:nvPicPr>
          <p:cNvPr id="26" name="Picture 25" descr="A graph of a line&#10;&#10;Description automatically generated">
            <a:extLst>
              <a:ext uri="{FF2B5EF4-FFF2-40B4-BE49-F238E27FC236}">
                <a16:creationId xmlns:a16="http://schemas.microsoft.com/office/drawing/2014/main" id="{DB0F8AAE-0CF3-6C7A-9E44-5BC2804940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23804" y="1164957"/>
            <a:ext cx="2820618" cy="5693043"/>
          </a:xfrm>
          <a:prstGeom prst="rect">
            <a:avLst/>
          </a:prstGeom>
        </p:spPr>
      </p:pic>
    </p:spTree>
    <p:extLst>
      <p:ext uri="{BB962C8B-B14F-4D97-AF65-F5344CB8AC3E}">
        <p14:creationId xmlns:p14="http://schemas.microsoft.com/office/powerpoint/2010/main" val="12379974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40C549-C687-9BB6-62F4-D4C8B6AEDAC2}"/>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Resonance States</a:t>
            </a:r>
          </a:p>
        </p:txBody>
      </p:sp>
      <p:grpSp>
        <p:nvGrpSpPr>
          <p:cNvPr id="4" name="Group 3">
            <a:extLst>
              <a:ext uri="{FF2B5EF4-FFF2-40B4-BE49-F238E27FC236}">
                <a16:creationId xmlns:a16="http://schemas.microsoft.com/office/drawing/2014/main" id="{567B5017-A531-244C-3E35-5418E166BF8B}"/>
              </a:ext>
            </a:extLst>
          </p:cNvPr>
          <p:cNvGrpSpPr/>
          <p:nvPr/>
        </p:nvGrpSpPr>
        <p:grpSpPr>
          <a:xfrm>
            <a:off x="1173625" y="3115895"/>
            <a:ext cx="4300088" cy="1608618"/>
            <a:chOff x="1719712" y="3433219"/>
            <a:chExt cx="4300088" cy="1608618"/>
          </a:xfrm>
        </p:grpSpPr>
        <p:cxnSp>
          <p:nvCxnSpPr>
            <p:cNvPr id="6" name="Straight Connector 5">
              <a:extLst>
                <a:ext uri="{FF2B5EF4-FFF2-40B4-BE49-F238E27FC236}">
                  <a16:creationId xmlns:a16="http://schemas.microsoft.com/office/drawing/2014/main" id="{C70E9D60-70AF-B5BF-2858-D3FDB14C2FFB}"/>
                </a:ext>
              </a:extLst>
            </p:cNvPr>
            <p:cNvCxnSpPr/>
            <p:nvPr/>
          </p:nvCxnSpPr>
          <p:spPr>
            <a:xfrm>
              <a:off x="1719712" y="3600440"/>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64327A99-3B80-AC8B-2D50-49B14307069D}"/>
                </a:ext>
              </a:extLst>
            </p:cNvPr>
            <p:cNvCxnSpPr/>
            <p:nvPr/>
          </p:nvCxnSpPr>
          <p:spPr>
            <a:xfrm>
              <a:off x="1719712" y="4659515"/>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5BF13043-B3C0-9667-90FA-CFD134B45C21}"/>
                </a:ext>
              </a:extLst>
            </p:cNvPr>
            <p:cNvSpPr txBox="1"/>
            <p:nvPr/>
          </p:nvSpPr>
          <p:spPr>
            <a:xfrm>
              <a:off x="5505180" y="3433219"/>
              <a:ext cx="438420" cy="461665"/>
            </a:xfrm>
            <a:prstGeom prst="rect">
              <a:avLst/>
            </a:prstGeom>
            <a:noFill/>
          </p:spPr>
          <p:txBody>
            <a:bodyPr wrap="square" rtlCol="0">
              <a:spAutoFit/>
            </a:bodyPr>
            <a:lstStyle/>
            <a:p>
              <a:r>
                <a:rPr lang="en-US" sz="2400" dirty="0" err="1"/>
                <a:t>E</a:t>
              </a:r>
              <a:r>
                <a:rPr lang="en-US" sz="2400" baseline="-25000" dirty="0" err="1"/>
                <a:t>c</a:t>
              </a:r>
              <a:endParaRPr lang="en-US" sz="2400" baseline="-25000" dirty="0"/>
            </a:p>
          </p:txBody>
        </p:sp>
        <p:sp>
          <p:nvSpPr>
            <p:cNvPr id="9" name="TextBox 8">
              <a:extLst>
                <a:ext uri="{FF2B5EF4-FFF2-40B4-BE49-F238E27FC236}">
                  <a16:creationId xmlns:a16="http://schemas.microsoft.com/office/drawing/2014/main" id="{33F4BE3F-6CEE-2B66-C0A6-7EA79AD1DE3B}"/>
                </a:ext>
              </a:extLst>
            </p:cNvPr>
            <p:cNvSpPr txBox="1"/>
            <p:nvPr/>
          </p:nvSpPr>
          <p:spPr>
            <a:xfrm>
              <a:off x="5512512" y="4524431"/>
              <a:ext cx="507288" cy="461665"/>
            </a:xfrm>
            <a:prstGeom prst="rect">
              <a:avLst/>
            </a:prstGeom>
            <a:noFill/>
          </p:spPr>
          <p:txBody>
            <a:bodyPr wrap="square" rtlCol="0">
              <a:spAutoFit/>
            </a:bodyPr>
            <a:lstStyle/>
            <a:p>
              <a:r>
                <a:rPr lang="en-US" sz="2400" dirty="0" err="1"/>
                <a:t>E</a:t>
              </a:r>
              <a:r>
                <a:rPr lang="en-US" sz="2400" baseline="-25000" dirty="0" err="1"/>
                <a:t>v</a:t>
              </a:r>
              <a:endParaRPr lang="en-US" sz="2400" baseline="-25000" dirty="0"/>
            </a:p>
          </p:txBody>
        </p:sp>
        <p:sp>
          <p:nvSpPr>
            <p:cNvPr id="15" name="Oval 14">
              <a:extLst>
                <a:ext uri="{FF2B5EF4-FFF2-40B4-BE49-F238E27FC236}">
                  <a16:creationId xmlns:a16="http://schemas.microsoft.com/office/drawing/2014/main" id="{B8FC95AD-A5A9-1D52-A875-F46A387C1DD2}"/>
                </a:ext>
              </a:extLst>
            </p:cNvPr>
            <p:cNvSpPr/>
            <p:nvPr/>
          </p:nvSpPr>
          <p:spPr>
            <a:xfrm>
              <a:off x="3663655" y="4986096"/>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4560AE8E-2AFC-8FCF-2541-DB7586023BFB}"/>
                </a:ext>
              </a:extLst>
            </p:cNvPr>
            <p:cNvSpPr/>
            <p:nvPr/>
          </p:nvSpPr>
          <p:spPr>
            <a:xfrm>
              <a:off x="3548302" y="4986096"/>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8" name="Straight Connector 17">
            <a:extLst>
              <a:ext uri="{FF2B5EF4-FFF2-40B4-BE49-F238E27FC236}">
                <a16:creationId xmlns:a16="http://schemas.microsoft.com/office/drawing/2014/main" id="{33F59C8D-9F30-626C-9560-9EB7A11BAFC2}"/>
              </a:ext>
            </a:extLst>
          </p:cNvPr>
          <p:cNvCxnSpPr/>
          <p:nvPr/>
        </p:nvCxnSpPr>
        <p:spPr>
          <a:xfrm>
            <a:off x="2909633" y="2688749"/>
            <a:ext cx="41403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9FE5DF8-B174-2CCE-D07D-5BFE450DEB94}"/>
              </a:ext>
            </a:extLst>
          </p:cNvPr>
          <p:cNvCxnSpPr/>
          <p:nvPr/>
        </p:nvCxnSpPr>
        <p:spPr>
          <a:xfrm>
            <a:off x="2888915" y="4786063"/>
            <a:ext cx="41403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EB777C-73AB-D23A-6865-C469622F24D9}"/>
              </a:ext>
            </a:extLst>
          </p:cNvPr>
          <p:cNvSpPr txBox="1"/>
          <p:nvPr/>
        </p:nvSpPr>
        <p:spPr>
          <a:xfrm>
            <a:off x="1327799" y="4696642"/>
            <a:ext cx="1508398" cy="461665"/>
          </a:xfrm>
          <a:prstGeom prst="rect">
            <a:avLst/>
          </a:prstGeom>
          <a:noFill/>
        </p:spPr>
        <p:txBody>
          <a:bodyPr wrap="square" rtlCol="0">
            <a:spAutoFit/>
          </a:bodyPr>
          <a:lstStyle/>
          <a:p>
            <a:r>
              <a:rPr lang="en-US" sz="2400" dirty="0"/>
              <a:t>Bonding</a:t>
            </a:r>
          </a:p>
        </p:txBody>
      </p:sp>
      <p:sp>
        <p:nvSpPr>
          <p:cNvPr id="21" name="TextBox 20">
            <a:extLst>
              <a:ext uri="{FF2B5EF4-FFF2-40B4-BE49-F238E27FC236}">
                <a16:creationId xmlns:a16="http://schemas.microsoft.com/office/drawing/2014/main" id="{F394E2F1-524C-EBDF-978B-BBE78518C7B6}"/>
              </a:ext>
            </a:extLst>
          </p:cNvPr>
          <p:cNvSpPr txBox="1"/>
          <p:nvPr/>
        </p:nvSpPr>
        <p:spPr>
          <a:xfrm>
            <a:off x="1010940" y="2413394"/>
            <a:ext cx="1825257" cy="461665"/>
          </a:xfrm>
          <a:prstGeom prst="rect">
            <a:avLst/>
          </a:prstGeom>
          <a:noFill/>
        </p:spPr>
        <p:txBody>
          <a:bodyPr wrap="square" rtlCol="0">
            <a:spAutoFit/>
          </a:bodyPr>
          <a:lstStyle/>
          <a:p>
            <a:r>
              <a:rPr lang="en-US" sz="2400" dirty="0"/>
              <a:t>Antibonding</a:t>
            </a:r>
          </a:p>
        </p:txBody>
      </p:sp>
      <p:pic>
        <p:nvPicPr>
          <p:cNvPr id="5" name="Picture 4">
            <a:extLst>
              <a:ext uri="{FF2B5EF4-FFF2-40B4-BE49-F238E27FC236}">
                <a16:creationId xmlns:a16="http://schemas.microsoft.com/office/drawing/2014/main" id="{6AFA7C67-E7CB-EF3D-0C42-5993A797763A}"/>
              </a:ext>
            </a:extLst>
          </p:cNvPr>
          <p:cNvPicPr>
            <a:picLocks noChangeAspect="1"/>
          </p:cNvPicPr>
          <p:nvPr/>
        </p:nvPicPr>
        <p:blipFill>
          <a:blip r:embed="rId3"/>
          <a:stretch>
            <a:fillRect/>
          </a:stretch>
        </p:blipFill>
        <p:spPr>
          <a:xfrm>
            <a:off x="6206263" y="1730922"/>
            <a:ext cx="5445734" cy="4140406"/>
          </a:xfrm>
          <a:prstGeom prst="rect">
            <a:avLst/>
          </a:prstGeom>
        </p:spPr>
      </p:pic>
      <p:sp>
        <p:nvSpPr>
          <p:cNvPr id="3" name="TextBox 2">
            <a:extLst>
              <a:ext uri="{FF2B5EF4-FFF2-40B4-BE49-F238E27FC236}">
                <a16:creationId xmlns:a16="http://schemas.microsoft.com/office/drawing/2014/main" id="{35734111-DDBB-57C0-2440-DB7906A8E7AD}"/>
              </a:ext>
            </a:extLst>
          </p:cNvPr>
          <p:cNvSpPr txBox="1"/>
          <p:nvPr/>
        </p:nvSpPr>
        <p:spPr>
          <a:xfrm>
            <a:off x="6805384" y="6195943"/>
            <a:ext cx="4186163"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A. O’Hara </a:t>
            </a:r>
            <a:r>
              <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rPr>
              <a:t>et al., Preprint (2024)</a:t>
            </a:r>
          </a:p>
        </p:txBody>
      </p:sp>
    </p:spTree>
    <p:extLst>
      <p:ext uri="{BB962C8B-B14F-4D97-AF65-F5344CB8AC3E}">
        <p14:creationId xmlns:p14="http://schemas.microsoft.com/office/powerpoint/2010/main" val="1687360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H Release Algorithm</a:t>
            </a:r>
          </a:p>
        </p:txBody>
      </p:sp>
      <p:grpSp>
        <p:nvGrpSpPr>
          <p:cNvPr id="3" name="Group 2">
            <a:extLst>
              <a:ext uri="{FF2B5EF4-FFF2-40B4-BE49-F238E27FC236}">
                <a16:creationId xmlns:a16="http://schemas.microsoft.com/office/drawing/2014/main" id="{8AFAFCD2-2B0B-C46E-7397-6ED4EC9182E7}"/>
              </a:ext>
            </a:extLst>
          </p:cNvPr>
          <p:cNvGrpSpPr/>
          <p:nvPr/>
        </p:nvGrpSpPr>
        <p:grpSpPr>
          <a:xfrm>
            <a:off x="314893" y="2496470"/>
            <a:ext cx="4329907" cy="2739173"/>
            <a:chOff x="1688547" y="2254478"/>
            <a:chExt cx="4329907" cy="2739173"/>
          </a:xfrm>
        </p:grpSpPr>
        <p:grpSp>
          <p:nvGrpSpPr>
            <p:cNvPr id="4" name="Group 3">
              <a:extLst>
                <a:ext uri="{FF2B5EF4-FFF2-40B4-BE49-F238E27FC236}">
                  <a16:creationId xmlns:a16="http://schemas.microsoft.com/office/drawing/2014/main" id="{10A7AACA-C5AB-1665-1E86-2C1BC20F4115}"/>
                </a:ext>
              </a:extLst>
            </p:cNvPr>
            <p:cNvGrpSpPr/>
            <p:nvPr/>
          </p:nvGrpSpPr>
          <p:grpSpPr>
            <a:xfrm>
              <a:off x="1688547" y="2254478"/>
              <a:ext cx="4329907" cy="2739173"/>
              <a:chOff x="1689893" y="2246923"/>
              <a:chExt cx="4329907" cy="2739173"/>
            </a:xfrm>
          </p:grpSpPr>
          <p:cxnSp>
            <p:nvCxnSpPr>
              <p:cNvPr id="7" name="Straight Connector 6">
                <a:extLst>
                  <a:ext uri="{FF2B5EF4-FFF2-40B4-BE49-F238E27FC236}">
                    <a16:creationId xmlns:a16="http://schemas.microsoft.com/office/drawing/2014/main" id="{DAC1D1D3-2FD4-A9C5-73A8-7E0563145941}"/>
                  </a:ext>
                </a:extLst>
              </p:cNvPr>
              <p:cNvCxnSpPr/>
              <p:nvPr/>
            </p:nvCxnSpPr>
            <p:spPr>
              <a:xfrm>
                <a:off x="1719712" y="3600440"/>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3C1B15F7-E530-4A6B-EF5C-72E1BAEB2F9C}"/>
                  </a:ext>
                </a:extLst>
              </p:cNvPr>
              <p:cNvCxnSpPr/>
              <p:nvPr/>
            </p:nvCxnSpPr>
            <p:spPr>
              <a:xfrm>
                <a:off x="1719712" y="4659515"/>
                <a:ext cx="3726321"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E656C9FA-8A44-D28B-4D91-161C4C9D9C59}"/>
                  </a:ext>
                </a:extLst>
              </p:cNvPr>
              <p:cNvSpPr txBox="1"/>
              <p:nvPr/>
            </p:nvSpPr>
            <p:spPr>
              <a:xfrm>
                <a:off x="5505180" y="3433219"/>
                <a:ext cx="438420" cy="461665"/>
              </a:xfrm>
              <a:prstGeom prst="rect">
                <a:avLst/>
              </a:prstGeom>
              <a:noFill/>
            </p:spPr>
            <p:txBody>
              <a:bodyPr wrap="square" rtlCol="0">
                <a:spAutoFit/>
              </a:bodyPr>
              <a:lstStyle/>
              <a:p>
                <a:r>
                  <a:rPr lang="en-US" sz="2400" dirty="0" err="1"/>
                  <a:t>E</a:t>
                </a:r>
                <a:r>
                  <a:rPr lang="en-US" sz="2400" baseline="-25000" dirty="0" err="1"/>
                  <a:t>c</a:t>
                </a:r>
                <a:endParaRPr lang="en-US" sz="2400" baseline="-25000" dirty="0"/>
              </a:p>
            </p:txBody>
          </p:sp>
          <p:sp>
            <p:nvSpPr>
              <p:cNvPr id="10" name="TextBox 9">
                <a:extLst>
                  <a:ext uri="{FF2B5EF4-FFF2-40B4-BE49-F238E27FC236}">
                    <a16:creationId xmlns:a16="http://schemas.microsoft.com/office/drawing/2014/main" id="{8366549C-8371-8BF9-CC44-42169884E252}"/>
                  </a:ext>
                </a:extLst>
              </p:cNvPr>
              <p:cNvSpPr txBox="1"/>
              <p:nvPr/>
            </p:nvSpPr>
            <p:spPr>
              <a:xfrm>
                <a:off x="5512512" y="4524431"/>
                <a:ext cx="507288" cy="461665"/>
              </a:xfrm>
              <a:prstGeom prst="rect">
                <a:avLst/>
              </a:prstGeom>
              <a:noFill/>
            </p:spPr>
            <p:txBody>
              <a:bodyPr wrap="square" rtlCol="0">
                <a:spAutoFit/>
              </a:bodyPr>
              <a:lstStyle/>
              <a:p>
                <a:r>
                  <a:rPr lang="en-US" sz="2400" dirty="0" err="1"/>
                  <a:t>E</a:t>
                </a:r>
                <a:r>
                  <a:rPr lang="en-US" sz="2400" baseline="-25000" dirty="0" err="1"/>
                  <a:t>v</a:t>
                </a:r>
                <a:endParaRPr lang="en-US" sz="2400" baseline="-25000" dirty="0"/>
              </a:p>
            </p:txBody>
          </p:sp>
          <p:cxnSp>
            <p:nvCxnSpPr>
              <p:cNvPr id="11" name="Straight Arrow Connector 10">
                <a:extLst>
                  <a:ext uri="{FF2B5EF4-FFF2-40B4-BE49-F238E27FC236}">
                    <a16:creationId xmlns:a16="http://schemas.microsoft.com/office/drawing/2014/main" id="{40373B9E-44C9-F3AB-D034-7194B2EFC577}"/>
                  </a:ext>
                </a:extLst>
              </p:cNvPr>
              <p:cNvCxnSpPr/>
              <p:nvPr/>
            </p:nvCxnSpPr>
            <p:spPr>
              <a:xfrm flipH="1">
                <a:off x="3553298" y="2708588"/>
                <a:ext cx="189273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2432E684-C331-3332-4B71-E059D7B0CE0D}"/>
                  </a:ext>
                </a:extLst>
              </p:cNvPr>
              <p:cNvCxnSpPr/>
              <p:nvPr/>
            </p:nvCxnSpPr>
            <p:spPr>
              <a:xfrm flipH="1">
                <a:off x="1689893" y="3210255"/>
                <a:ext cx="1892734" cy="0"/>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B1075799-9E9F-4B0E-18D1-55544A39D159}"/>
                  </a:ext>
                </a:extLst>
              </p:cNvPr>
              <p:cNvSpPr txBox="1"/>
              <p:nvPr/>
            </p:nvSpPr>
            <p:spPr>
              <a:xfrm>
                <a:off x="4572939" y="2246923"/>
                <a:ext cx="177444" cy="461665"/>
              </a:xfrm>
              <a:prstGeom prst="rect">
                <a:avLst/>
              </a:prstGeom>
              <a:noFill/>
            </p:spPr>
            <p:txBody>
              <a:bodyPr wrap="square" rtlCol="0">
                <a:spAutoFit/>
              </a:bodyPr>
              <a:lstStyle/>
              <a:p>
                <a:r>
                  <a:rPr lang="en-US" sz="2400" i="1" dirty="0"/>
                  <a:t>e</a:t>
                </a:r>
              </a:p>
            </p:txBody>
          </p:sp>
          <p:cxnSp>
            <p:nvCxnSpPr>
              <p:cNvPr id="15" name="Straight Connector 14">
                <a:extLst>
                  <a:ext uri="{FF2B5EF4-FFF2-40B4-BE49-F238E27FC236}">
                    <a16:creationId xmlns:a16="http://schemas.microsoft.com/office/drawing/2014/main" id="{B3615763-0F4B-C50B-B834-77BBC53E4709}"/>
                  </a:ext>
                </a:extLst>
              </p:cNvPr>
              <p:cNvCxnSpPr/>
              <p:nvPr/>
            </p:nvCxnSpPr>
            <p:spPr>
              <a:xfrm>
                <a:off x="3435002" y="3990625"/>
                <a:ext cx="414036" cy="0"/>
              </a:xfrm>
              <a:prstGeom prst="line">
                <a:avLst/>
              </a:prstGeom>
              <a:ln w="38100">
                <a:solidFill>
                  <a:schemeClr val="accent5">
                    <a:lumMod val="50000"/>
                  </a:schemeClr>
                </a:solidFill>
              </a:ln>
            </p:spPr>
            <p:style>
              <a:lnRef idx="1">
                <a:schemeClr val="accent1"/>
              </a:lnRef>
              <a:fillRef idx="0">
                <a:schemeClr val="accent1"/>
              </a:fillRef>
              <a:effectRef idx="0">
                <a:schemeClr val="accent1"/>
              </a:effectRef>
              <a:fontRef idx="minor">
                <a:schemeClr val="tx1"/>
              </a:fontRef>
            </p:style>
          </p:cxnSp>
          <p:sp>
            <p:nvSpPr>
              <p:cNvPr id="16" name="Oval 15">
                <a:extLst>
                  <a:ext uri="{FF2B5EF4-FFF2-40B4-BE49-F238E27FC236}">
                    <a16:creationId xmlns:a16="http://schemas.microsoft.com/office/drawing/2014/main" id="{855AA89B-4FCA-EC16-092C-494809D8EEE7}"/>
                  </a:ext>
                </a:extLst>
              </p:cNvPr>
              <p:cNvSpPr/>
              <p:nvPr/>
            </p:nvSpPr>
            <p:spPr>
              <a:xfrm>
                <a:off x="3553298" y="3923830"/>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5CC4DCB0-4A13-C9A1-D307-D582991693A1}"/>
                  </a:ext>
                </a:extLst>
              </p:cNvPr>
              <p:cNvSpPr/>
              <p:nvPr/>
            </p:nvSpPr>
            <p:spPr>
              <a:xfrm>
                <a:off x="3665680" y="3924521"/>
                <a:ext cx="35488" cy="557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Oval 4">
              <a:extLst>
                <a:ext uri="{FF2B5EF4-FFF2-40B4-BE49-F238E27FC236}">
                  <a16:creationId xmlns:a16="http://schemas.microsoft.com/office/drawing/2014/main" id="{A0FFC394-62A6-3A07-2C2C-8E3A653E44F9}"/>
                </a:ext>
              </a:extLst>
            </p:cNvPr>
            <p:cNvSpPr/>
            <p:nvPr/>
          </p:nvSpPr>
          <p:spPr>
            <a:xfrm>
              <a:off x="5446032" y="2663703"/>
              <a:ext cx="35488" cy="8977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TextBox 17">
            <a:extLst>
              <a:ext uri="{FF2B5EF4-FFF2-40B4-BE49-F238E27FC236}">
                <a16:creationId xmlns:a16="http://schemas.microsoft.com/office/drawing/2014/main" id="{281957C3-9582-4E02-8161-F84408909373}"/>
              </a:ext>
            </a:extLst>
          </p:cNvPr>
          <p:cNvSpPr txBox="1"/>
          <p:nvPr/>
        </p:nvSpPr>
        <p:spPr>
          <a:xfrm>
            <a:off x="1032945" y="2094631"/>
            <a:ext cx="2586445" cy="461665"/>
          </a:xfrm>
          <a:prstGeom prst="rect">
            <a:avLst/>
          </a:prstGeom>
          <a:noFill/>
        </p:spPr>
        <p:txBody>
          <a:bodyPr wrap="square" rtlCol="0">
            <a:spAutoFit/>
          </a:bodyPr>
          <a:lstStyle/>
          <a:p>
            <a:r>
              <a:rPr lang="en-US" sz="2400" dirty="0"/>
              <a:t>Inelastic Scattering</a:t>
            </a:r>
          </a:p>
        </p:txBody>
      </p:sp>
      <p:sp>
        <p:nvSpPr>
          <p:cNvPr id="20" name="Right Brace 19">
            <a:extLst>
              <a:ext uri="{FF2B5EF4-FFF2-40B4-BE49-F238E27FC236}">
                <a16:creationId xmlns:a16="http://schemas.microsoft.com/office/drawing/2014/main" id="{83B03B81-C041-DC87-BB82-1E04C4471B52}"/>
              </a:ext>
            </a:extLst>
          </p:cNvPr>
          <p:cNvSpPr/>
          <p:nvPr/>
        </p:nvSpPr>
        <p:spPr>
          <a:xfrm>
            <a:off x="4273978" y="2957887"/>
            <a:ext cx="223646" cy="461665"/>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5EC7E946-F5A2-0340-54F6-883CBEB6C4A2}"/>
                  </a:ext>
                </a:extLst>
              </p:cNvPr>
              <p:cNvSpPr txBox="1"/>
              <p:nvPr/>
            </p:nvSpPr>
            <p:spPr>
              <a:xfrm>
                <a:off x="4644800" y="2905695"/>
                <a:ext cx="844014" cy="51193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Sup>
                        <m:sSubSupPr>
                          <m:ctrlPr>
                            <a:rPr lang="en-US" sz="2400" b="0" i="1" smtClean="0">
                              <a:latin typeface="Cambria Math" panose="02040503050406030204" pitchFamily="18" charset="0"/>
                            </a:rPr>
                          </m:ctrlPr>
                        </m:sSubSupPr>
                        <m:e>
                          <m:r>
                            <a:rPr lang="en-US" sz="2400" b="0" i="1" smtClean="0">
                              <a:latin typeface="Cambria Math" panose="02040503050406030204" pitchFamily="18" charset="0"/>
                            </a:rPr>
                            <m:t>𝑞</m:t>
                          </m:r>
                        </m:e>
                        <m:sub>
                          <m:r>
                            <a:rPr lang="en-US" sz="2400" b="0" i="1" smtClean="0">
                              <a:latin typeface="Cambria Math" panose="02040503050406030204" pitchFamily="18" charset="0"/>
                            </a:rPr>
                            <m:t>𝑗</m:t>
                          </m:r>
                        </m:sub>
                        <m:sup>
                          <m:r>
                            <a:rPr lang="en-US" sz="2400" b="0" i="1" smtClean="0">
                              <a:latin typeface="Cambria Math" panose="02040503050406030204" pitchFamily="18" charset="0"/>
                            </a:rPr>
                            <m:t>(</m:t>
                          </m:r>
                          <m:r>
                            <a:rPr lang="en-US" sz="2400" b="0" i="1" smtClean="0">
                              <a:latin typeface="Cambria Math" panose="02040503050406030204" pitchFamily="18" charset="0"/>
                            </a:rPr>
                            <m:t>𝑖𝑓</m:t>
                          </m:r>
                          <m:r>
                            <a:rPr lang="en-US" sz="2400" b="0" i="1" smtClean="0">
                              <a:latin typeface="Cambria Math" panose="02040503050406030204" pitchFamily="18" charset="0"/>
                            </a:rPr>
                            <m:t>)</m:t>
                          </m:r>
                        </m:sup>
                      </m:sSubSup>
                    </m:oMath>
                  </m:oMathPara>
                </a14:m>
                <a:endParaRPr lang="en-US" sz="2400" dirty="0"/>
              </a:p>
            </p:txBody>
          </p:sp>
        </mc:Choice>
        <mc:Fallback xmlns="">
          <p:sp>
            <p:nvSpPr>
              <p:cNvPr id="22" name="TextBox 21">
                <a:extLst>
                  <a:ext uri="{FF2B5EF4-FFF2-40B4-BE49-F238E27FC236}">
                    <a16:creationId xmlns:a16="http://schemas.microsoft.com/office/drawing/2014/main" id="{5EC7E946-F5A2-0340-54F6-883CBEB6C4A2}"/>
                  </a:ext>
                </a:extLst>
              </p:cNvPr>
              <p:cNvSpPr txBox="1">
                <a:spLocks noRot="1" noChangeAspect="1" noMove="1" noResize="1" noEditPoints="1" noAdjustHandles="1" noChangeArrowheads="1" noChangeShapeType="1" noTextEdit="1"/>
              </p:cNvSpPr>
              <p:nvPr/>
            </p:nvSpPr>
            <p:spPr>
              <a:xfrm>
                <a:off x="4644800" y="2905695"/>
                <a:ext cx="844014" cy="511935"/>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C887C8C8-186F-37A9-EBAE-099690D05C8E}"/>
                  </a:ext>
                </a:extLst>
              </p:cNvPr>
              <p:cNvSpPr txBox="1"/>
              <p:nvPr/>
            </p:nvSpPr>
            <p:spPr>
              <a:xfrm>
                <a:off x="2443688" y="2995465"/>
                <a:ext cx="659475" cy="39895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sz="2400" b="0" i="0" smtClean="0">
                          <a:latin typeface="Cambria Math" panose="02040503050406030204" pitchFamily="18" charset="0"/>
                        </a:rPr>
                        <m:t>Δ</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𝐸</m:t>
                          </m:r>
                        </m:e>
                        <m:sub>
                          <m:r>
                            <a:rPr lang="en-US" sz="2400" b="0" i="1" smtClean="0">
                              <a:latin typeface="Cambria Math" panose="02040503050406030204" pitchFamily="18" charset="0"/>
                            </a:rPr>
                            <m:t>𝑖𝑓</m:t>
                          </m:r>
                        </m:sub>
                      </m:sSub>
                    </m:oMath>
                  </m:oMathPara>
                </a14:m>
                <a:endParaRPr lang="en-US" sz="2400" dirty="0"/>
              </a:p>
            </p:txBody>
          </p:sp>
        </mc:Choice>
        <mc:Fallback xmlns="">
          <p:sp>
            <p:nvSpPr>
              <p:cNvPr id="25" name="TextBox 24">
                <a:extLst>
                  <a:ext uri="{FF2B5EF4-FFF2-40B4-BE49-F238E27FC236}">
                    <a16:creationId xmlns:a16="http://schemas.microsoft.com/office/drawing/2014/main" id="{C887C8C8-186F-37A9-EBAE-099690D05C8E}"/>
                  </a:ext>
                </a:extLst>
              </p:cNvPr>
              <p:cNvSpPr txBox="1">
                <a:spLocks noRot="1" noChangeAspect="1" noMove="1" noResize="1" noEditPoints="1" noAdjustHandles="1" noChangeArrowheads="1" noChangeShapeType="1" noTextEdit="1"/>
              </p:cNvSpPr>
              <p:nvPr/>
            </p:nvSpPr>
            <p:spPr>
              <a:xfrm>
                <a:off x="2443688" y="2995465"/>
                <a:ext cx="659475" cy="398955"/>
              </a:xfrm>
              <a:prstGeom prst="rect">
                <a:avLst/>
              </a:prstGeom>
              <a:blipFill>
                <a:blip r:embed="rId5"/>
                <a:stretch>
                  <a:fillRect l="-11111" r="-7407" b="-25758"/>
                </a:stretch>
              </a:blipFill>
            </p:spPr>
            <p:txBody>
              <a:bodyPr/>
              <a:lstStyle/>
              <a:p>
                <a:r>
                  <a:rPr lang="en-US">
                    <a:noFill/>
                  </a:rPr>
                  <a:t> </a:t>
                </a:r>
              </a:p>
            </p:txBody>
          </p:sp>
        </mc:Fallback>
      </mc:AlternateContent>
      <p:sp>
        <p:nvSpPr>
          <p:cNvPr id="26" name="TextBox 25">
            <a:extLst>
              <a:ext uri="{FF2B5EF4-FFF2-40B4-BE49-F238E27FC236}">
                <a16:creationId xmlns:a16="http://schemas.microsoft.com/office/drawing/2014/main" id="{6536B4F7-C482-2697-DDC0-FD66C1CBAA2A}"/>
              </a:ext>
            </a:extLst>
          </p:cNvPr>
          <p:cNvSpPr txBox="1"/>
          <p:nvPr/>
        </p:nvSpPr>
        <p:spPr>
          <a:xfrm>
            <a:off x="5572223" y="1777749"/>
            <a:ext cx="300421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Split across modes</a:t>
            </a:r>
          </a:p>
        </p:txBody>
      </p:sp>
      <p:sp>
        <p:nvSpPr>
          <p:cNvPr id="27" name="TextBox 26">
            <a:extLst>
              <a:ext uri="{FF2B5EF4-FFF2-40B4-BE49-F238E27FC236}">
                <a16:creationId xmlns:a16="http://schemas.microsoft.com/office/drawing/2014/main" id="{7BD2AED9-EEBC-4B4A-00CA-A4803BE8645B}"/>
              </a:ext>
            </a:extLst>
          </p:cNvPr>
          <p:cNvSpPr txBox="1"/>
          <p:nvPr/>
        </p:nvSpPr>
        <p:spPr>
          <a:xfrm>
            <a:off x="5572222" y="2677077"/>
            <a:ext cx="547414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Average over final states using FGR</a:t>
            </a:r>
          </a:p>
        </p:txBody>
      </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E5157AE9-B8EB-74FE-A42E-B752596D2F8F}"/>
                  </a:ext>
                </a:extLst>
              </p:cNvPr>
              <p:cNvSpPr txBox="1"/>
              <p:nvPr/>
            </p:nvSpPr>
            <p:spPr>
              <a:xfrm>
                <a:off x="5572223" y="3520811"/>
                <a:ext cx="576851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Average over initial states using </a:t>
                </a:r>
                <a14:m>
                  <m:oMath xmlns:m="http://schemas.openxmlformats.org/officeDocument/2006/math">
                    <m:r>
                      <a:rPr lang="en-US" sz="2400" b="0" i="1" smtClean="0">
                        <a:latin typeface="Cambria Math" panose="02040503050406030204" pitchFamily="18" charset="0"/>
                      </a:rPr>
                      <m:t>𝑛</m:t>
                    </m:r>
                    <m:r>
                      <a:rPr lang="en-US" sz="2400" b="0" i="1" smtClean="0">
                        <a:latin typeface="Cambria Math" panose="02040503050406030204" pitchFamily="18" charset="0"/>
                      </a:rPr>
                      <m:t>(</m:t>
                    </m:r>
                    <m:r>
                      <a:rPr lang="en-US" sz="2400" b="0" i="1" smtClean="0">
                        <a:latin typeface="Cambria Math" panose="02040503050406030204" pitchFamily="18" charset="0"/>
                      </a:rPr>
                      <m:t>𝐸</m:t>
                    </m:r>
                    <m:r>
                      <a:rPr lang="en-US" sz="2400" b="0" i="1" smtClean="0">
                        <a:latin typeface="Cambria Math" panose="02040503050406030204" pitchFamily="18" charset="0"/>
                      </a:rPr>
                      <m:t>)</m:t>
                    </m:r>
                  </m:oMath>
                </a14:m>
                <a:endParaRPr lang="en-US" sz="2400" dirty="0"/>
              </a:p>
            </p:txBody>
          </p:sp>
        </mc:Choice>
        <mc:Fallback xmlns="">
          <p:sp>
            <p:nvSpPr>
              <p:cNvPr id="28" name="TextBox 27">
                <a:extLst>
                  <a:ext uri="{FF2B5EF4-FFF2-40B4-BE49-F238E27FC236}">
                    <a16:creationId xmlns:a16="http://schemas.microsoft.com/office/drawing/2014/main" id="{E5157AE9-B8EB-74FE-A42E-B752596D2F8F}"/>
                  </a:ext>
                </a:extLst>
              </p:cNvPr>
              <p:cNvSpPr txBox="1">
                <a:spLocks noRot="1" noChangeAspect="1" noMove="1" noResize="1" noEditPoints="1" noAdjustHandles="1" noChangeArrowheads="1" noChangeShapeType="1" noTextEdit="1"/>
              </p:cNvSpPr>
              <p:nvPr/>
            </p:nvSpPr>
            <p:spPr>
              <a:xfrm>
                <a:off x="5572223" y="3520811"/>
                <a:ext cx="5768510" cy="461665"/>
              </a:xfrm>
              <a:prstGeom prst="rect">
                <a:avLst/>
              </a:prstGeom>
              <a:blipFill>
                <a:blip r:embed="rId6"/>
                <a:stretch>
                  <a:fillRect l="-1374" t="-10667" b="-30667"/>
                </a:stretch>
              </a:blipFill>
            </p:spPr>
            <p:txBody>
              <a:bodyPr/>
              <a:lstStyle/>
              <a:p>
                <a:r>
                  <a:rPr lang="en-US">
                    <a:noFill/>
                  </a:rPr>
                  <a:t> </a:t>
                </a:r>
              </a:p>
            </p:txBody>
          </p:sp>
        </mc:Fallback>
      </mc:AlternateContent>
      <p:sp>
        <p:nvSpPr>
          <p:cNvPr id="29" name="TextBox 28">
            <a:extLst>
              <a:ext uri="{FF2B5EF4-FFF2-40B4-BE49-F238E27FC236}">
                <a16:creationId xmlns:a16="http://schemas.microsoft.com/office/drawing/2014/main" id="{9194AE22-A247-4A58-3DB3-FB5A8B14685A}"/>
              </a:ext>
            </a:extLst>
          </p:cNvPr>
          <p:cNvSpPr txBox="1"/>
          <p:nvPr/>
        </p:nvSpPr>
        <p:spPr>
          <a:xfrm>
            <a:off x="5572222" y="4364545"/>
            <a:ext cx="666046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Get average rate of energy transfer to each mode</a:t>
            </a:r>
          </a:p>
        </p:txBody>
      </p:sp>
      <p:sp>
        <p:nvSpPr>
          <p:cNvPr id="2" name="TextBox 1">
            <a:extLst>
              <a:ext uri="{FF2B5EF4-FFF2-40B4-BE49-F238E27FC236}">
                <a16:creationId xmlns:a16="http://schemas.microsoft.com/office/drawing/2014/main" id="{759C2107-DFCD-5BED-4B40-58D5D175539F}"/>
              </a:ext>
            </a:extLst>
          </p:cNvPr>
          <p:cNvSpPr txBox="1"/>
          <p:nvPr/>
        </p:nvSpPr>
        <p:spPr>
          <a:xfrm>
            <a:off x="5572222" y="5208279"/>
            <a:ext cx="666046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Step in time to get new occupations</a:t>
            </a:r>
          </a:p>
        </p:txBody>
      </p:sp>
    </p:spTree>
    <p:extLst>
      <p:ext uri="{BB962C8B-B14F-4D97-AF65-F5344CB8AC3E}">
        <p14:creationId xmlns:p14="http://schemas.microsoft.com/office/powerpoint/2010/main" val="35415771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AFE5E248-9DDA-A1F3-A09B-171C18C9EC03}"/>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Rogue Waves</a:t>
            </a:r>
          </a:p>
        </p:txBody>
      </p:sp>
      <p:sp>
        <p:nvSpPr>
          <p:cNvPr id="4" name="Content Placeholder 3">
            <a:extLst>
              <a:ext uri="{FF2B5EF4-FFF2-40B4-BE49-F238E27FC236}">
                <a16:creationId xmlns:a16="http://schemas.microsoft.com/office/drawing/2014/main" id="{E5FC6CB9-0526-7742-C9CB-A38D21BFE0BD}"/>
              </a:ext>
            </a:extLst>
          </p:cNvPr>
          <p:cNvSpPr txBox="1">
            <a:spLocks/>
          </p:cNvSpPr>
          <p:nvPr/>
        </p:nvSpPr>
        <p:spPr>
          <a:xfrm>
            <a:off x="838200" y="1319753"/>
            <a:ext cx="10515600" cy="485721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Rare large displacements may contain much of the probability of an event.</a:t>
            </a:r>
          </a:p>
          <a:p>
            <a:pPr marL="0" indent="0">
              <a:buFont typeface="Arial" panose="020B0604020202020204" pitchFamily="34" charset="0"/>
              <a:buNone/>
            </a:pPr>
            <a:endParaRPr lang="en-US" dirty="0"/>
          </a:p>
          <a:p>
            <a:r>
              <a:rPr lang="en-US" sz="2400" dirty="0"/>
              <a:t>Approximations good for typical configurations may miss this contribution.</a:t>
            </a:r>
          </a:p>
        </p:txBody>
      </p:sp>
      <p:pic>
        <p:nvPicPr>
          <p:cNvPr id="5" name="Picture 4" descr="A boat in the middle of a large wave&#10;&#10;Description automatically generated">
            <a:extLst>
              <a:ext uri="{FF2B5EF4-FFF2-40B4-BE49-F238E27FC236}">
                <a16:creationId xmlns:a16="http://schemas.microsoft.com/office/drawing/2014/main" id="{9047E494-C48A-03BF-63CF-6F3169EC28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63655" y="3211165"/>
            <a:ext cx="2571750" cy="2571750"/>
          </a:xfrm>
          <a:prstGeom prst="rect">
            <a:avLst/>
          </a:prstGeom>
        </p:spPr>
      </p:pic>
      <p:pic>
        <p:nvPicPr>
          <p:cNvPr id="6" name="Picture 5" descr="A boat on the water&#10;&#10;Description automatically generated">
            <a:extLst>
              <a:ext uri="{FF2B5EF4-FFF2-40B4-BE49-F238E27FC236}">
                <a16:creationId xmlns:a16="http://schemas.microsoft.com/office/drawing/2014/main" id="{64B4DB56-5B56-6AA3-807B-8ECF9634C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1581" y="3211165"/>
            <a:ext cx="2571751" cy="2571751"/>
          </a:xfrm>
          <a:prstGeom prst="rect">
            <a:avLst/>
          </a:prstGeom>
        </p:spPr>
      </p:pic>
      <p:sp>
        <p:nvSpPr>
          <p:cNvPr id="7" name="TextBox 6">
            <a:extLst>
              <a:ext uri="{FF2B5EF4-FFF2-40B4-BE49-F238E27FC236}">
                <a16:creationId xmlns:a16="http://schemas.microsoft.com/office/drawing/2014/main" id="{C125FAF8-E600-4E7B-8A09-DAB670A102C8}"/>
              </a:ext>
            </a:extLst>
          </p:cNvPr>
          <p:cNvSpPr txBox="1"/>
          <p:nvPr/>
        </p:nvSpPr>
        <p:spPr>
          <a:xfrm>
            <a:off x="3123356" y="4497040"/>
            <a:ext cx="453457" cy="369332"/>
          </a:xfrm>
          <a:prstGeom prst="rect">
            <a:avLst/>
          </a:prstGeom>
          <a:noFill/>
        </p:spPr>
        <p:txBody>
          <a:bodyPr wrap="none" rtlCol="0">
            <a:spAutoFit/>
          </a:bodyPr>
          <a:lstStyle/>
          <a:p>
            <a:r>
              <a:rPr lang="en-US" dirty="0"/>
              <a:t>Vs.</a:t>
            </a:r>
          </a:p>
        </p:txBody>
      </p:sp>
      <p:sp>
        <p:nvSpPr>
          <p:cNvPr id="8" name="TextBox 7">
            <a:extLst>
              <a:ext uri="{FF2B5EF4-FFF2-40B4-BE49-F238E27FC236}">
                <a16:creationId xmlns:a16="http://schemas.microsoft.com/office/drawing/2014/main" id="{BEB5B7B1-EAC2-EF63-9AC0-9BB2D096DE70}"/>
              </a:ext>
            </a:extLst>
          </p:cNvPr>
          <p:cNvSpPr txBox="1"/>
          <p:nvPr/>
        </p:nvSpPr>
        <p:spPr>
          <a:xfrm>
            <a:off x="944268" y="6272789"/>
            <a:ext cx="4205262" cy="33855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Slide from W. Perry and X.G. Zhang, UFL</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14" name="Picture 13">
            <a:extLst>
              <a:ext uri="{FF2B5EF4-FFF2-40B4-BE49-F238E27FC236}">
                <a16:creationId xmlns:a16="http://schemas.microsoft.com/office/drawing/2014/main" id="{119D0E96-E0C7-41D3-D73F-CD91508E2B3A}"/>
              </a:ext>
            </a:extLst>
          </p:cNvPr>
          <p:cNvPicPr>
            <a:picLocks noChangeAspect="1"/>
          </p:cNvPicPr>
          <p:nvPr/>
        </p:nvPicPr>
        <p:blipFill>
          <a:blip r:embed="rId4"/>
          <a:stretch>
            <a:fillRect/>
          </a:stretch>
        </p:blipFill>
        <p:spPr>
          <a:xfrm>
            <a:off x="6919912" y="2784466"/>
            <a:ext cx="4876800" cy="3657600"/>
          </a:xfrm>
          <a:prstGeom prst="rect">
            <a:avLst/>
          </a:prstGeom>
        </p:spPr>
      </p:pic>
      <p:sp>
        <p:nvSpPr>
          <p:cNvPr id="19" name="Rectangle 18">
            <a:extLst>
              <a:ext uri="{FF2B5EF4-FFF2-40B4-BE49-F238E27FC236}">
                <a16:creationId xmlns:a16="http://schemas.microsoft.com/office/drawing/2014/main" id="{60C6A714-B12E-A8E9-2AE3-C9535EC64D24}"/>
              </a:ext>
            </a:extLst>
          </p:cNvPr>
          <p:cNvSpPr/>
          <p:nvPr/>
        </p:nvSpPr>
        <p:spPr>
          <a:xfrm>
            <a:off x="7549095" y="3241968"/>
            <a:ext cx="3747615" cy="276612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37E4D84F-AE8A-CADB-A77F-157725745A75}"/>
              </a:ext>
            </a:extLst>
          </p:cNvPr>
          <p:cNvSpPr/>
          <p:nvPr/>
        </p:nvSpPr>
        <p:spPr>
          <a:xfrm>
            <a:off x="11319557" y="3024199"/>
            <a:ext cx="609600" cy="3095625"/>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Rounded Corners 17">
            <a:extLst>
              <a:ext uri="{FF2B5EF4-FFF2-40B4-BE49-F238E27FC236}">
                <a16:creationId xmlns:a16="http://schemas.microsoft.com/office/drawing/2014/main" id="{6EA7F920-B338-28E6-A75F-9FB57BD22067}"/>
              </a:ext>
            </a:extLst>
          </p:cNvPr>
          <p:cNvSpPr/>
          <p:nvPr/>
        </p:nvSpPr>
        <p:spPr>
          <a:xfrm rot="5400000">
            <a:off x="9490920" y="4247390"/>
            <a:ext cx="127945" cy="3818227"/>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40B351D8-A920-B1DB-2C81-F67B96581CF7}"/>
              </a:ext>
            </a:extLst>
          </p:cNvPr>
          <p:cNvSpPr txBox="1"/>
          <p:nvPr/>
        </p:nvSpPr>
        <p:spPr>
          <a:xfrm>
            <a:off x="10027914" y="3358483"/>
            <a:ext cx="1280220" cy="523220"/>
          </a:xfrm>
          <a:prstGeom prst="rect">
            <a:avLst/>
          </a:prstGeom>
          <a:noFill/>
        </p:spPr>
        <p:txBody>
          <a:bodyPr wrap="square" rtlCol="0">
            <a:spAutoFit/>
          </a:bodyPr>
          <a:lstStyle/>
          <a:p>
            <a:r>
              <a:rPr lang="en-US" sz="1400" dirty="0"/>
              <a:t>Rogue-Waves</a:t>
            </a:r>
          </a:p>
          <a:p>
            <a:r>
              <a:rPr lang="en-US" sz="1400" dirty="0"/>
              <a:t>Monte Carlo</a:t>
            </a:r>
          </a:p>
        </p:txBody>
      </p:sp>
      <p:cxnSp>
        <p:nvCxnSpPr>
          <p:cNvPr id="23" name="Straight Connector 22">
            <a:extLst>
              <a:ext uri="{FF2B5EF4-FFF2-40B4-BE49-F238E27FC236}">
                <a16:creationId xmlns:a16="http://schemas.microsoft.com/office/drawing/2014/main" id="{E8F0F2B5-8972-093C-25CA-21A33AFBB882}"/>
              </a:ext>
            </a:extLst>
          </p:cNvPr>
          <p:cNvCxnSpPr/>
          <p:nvPr/>
        </p:nvCxnSpPr>
        <p:spPr>
          <a:xfrm>
            <a:off x="9738804" y="3508899"/>
            <a:ext cx="224161" cy="0"/>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AC87B622-24D1-EB92-5AB2-FC019983306F}"/>
              </a:ext>
            </a:extLst>
          </p:cNvPr>
          <p:cNvCxnSpPr/>
          <p:nvPr/>
        </p:nvCxnSpPr>
        <p:spPr>
          <a:xfrm>
            <a:off x="9738803" y="3730101"/>
            <a:ext cx="224161"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A49339ED-967D-A03E-FE7E-5C524718C6EA}"/>
              </a:ext>
            </a:extLst>
          </p:cNvPr>
          <p:cNvSpPr txBox="1"/>
          <p:nvPr/>
        </p:nvSpPr>
        <p:spPr>
          <a:xfrm>
            <a:off x="8406894" y="2845157"/>
            <a:ext cx="2499462" cy="338554"/>
          </a:xfrm>
          <a:prstGeom prst="rect">
            <a:avLst/>
          </a:prstGeom>
          <a:noFill/>
        </p:spPr>
        <p:txBody>
          <a:bodyPr wrap="square" rtlCol="0">
            <a:spAutoFit/>
          </a:bodyPr>
          <a:lstStyle/>
          <a:p>
            <a:r>
              <a:rPr lang="en-US" sz="1600" dirty="0"/>
              <a:t>Exceedance Probabilities</a:t>
            </a:r>
          </a:p>
        </p:txBody>
      </p:sp>
      <p:cxnSp>
        <p:nvCxnSpPr>
          <p:cNvPr id="9" name="Straight Connector 8">
            <a:extLst>
              <a:ext uri="{FF2B5EF4-FFF2-40B4-BE49-F238E27FC236}">
                <a16:creationId xmlns:a16="http://schemas.microsoft.com/office/drawing/2014/main" id="{2264727C-BDCD-185D-7CC5-2F81516EDCB3}"/>
              </a:ext>
            </a:extLst>
          </p:cNvPr>
          <p:cNvCxnSpPr>
            <a:stCxn id="19" idx="1"/>
            <a:endCxn id="17" idx="1"/>
          </p:cNvCxnSpPr>
          <p:nvPr/>
        </p:nvCxnSpPr>
        <p:spPr>
          <a:xfrm flipV="1">
            <a:off x="7549095" y="4622042"/>
            <a:ext cx="3759039" cy="299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D4939F07-FE6E-C48D-44EE-48EF488E9EF0}"/>
              </a:ext>
            </a:extLst>
          </p:cNvPr>
          <p:cNvSpPr/>
          <p:nvPr/>
        </p:nvSpPr>
        <p:spPr>
          <a:xfrm>
            <a:off x="8153465" y="3814389"/>
            <a:ext cx="2738420" cy="2202570"/>
          </a:xfrm>
          <a:custGeom>
            <a:avLst/>
            <a:gdLst>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5634 w 2571859"/>
              <a:gd name="connsiteY8" fmla="*/ 5000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0879 w 2571859"/>
              <a:gd name="connsiteY8" fmla="*/ 515771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748603"/>
              <a:gd name="connsiteY0" fmla="*/ 0 h 1594517"/>
              <a:gd name="connsiteX1" fmla="*/ 59445 w 2748603"/>
              <a:gd name="connsiteY1" fmla="*/ 90915 h 1594517"/>
              <a:gd name="connsiteX2" fmla="*/ 150360 w 2748603"/>
              <a:gd name="connsiteY2" fmla="*/ 162599 h 1594517"/>
              <a:gd name="connsiteX3" fmla="*/ 295475 w 2748603"/>
              <a:gd name="connsiteY3" fmla="*/ 232534 h 1594517"/>
              <a:gd name="connsiteX4" fmla="*/ 627667 w 2748603"/>
              <a:gd name="connsiteY4" fmla="*/ 288482 h 1594517"/>
              <a:gd name="connsiteX5" fmla="*/ 2070076 w 2748603"/>
              <a:gd name="connsiteY5" fmla="*/ 386391 h 1594517"/>
              <a:gd name="connsiteX6" fmla="*/ 2438983 w 2748603"/>
              <a:gd name="connsiteY6" fmla="*/ 423106 h 1594517"/>
              <a:gd name="connsiteX7" fmla="*/ 2515911 w 2748603"/>
              <a:gd name="connsiteY7" fmla="*/ 451080 h 1594517"/>
              <a:gd name="connsiteX8" fmla="*/ 2748445 w 2748603"/>
              <a:gd name="connsiteY8" fmla="*/ 673124 h 1594517"/>
              <a:gd name="connsiteX9" fmla="*/ 2552627 w 2748603"/>
              <a:gd name="connsiteY9" fmla="*/ 594447 h 1594517"/>
              <a:gd name="connsiteX10" fmla="*/ 2571859 w 2748603"/>
              <a:gd name="connsiteY10" fmla="*/ 1594517 h 1594517"/>
              <a:gd name="connsiteX11" fmla="*/ 2571859 w 2748603"/>
              <a:gd name="connsiteY11" fmla="*/ 1594517 h 1594517"/>
              <a:gd name="connsiteX12" fmla="*/ 2571859 w 2748603"/>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7382 w 2571859"/>
              <a:gd name="connsiteY8" fmla="*/ 522764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496900 w 2571859"/>
              <a:gd name="connsiteY8" fmla="*/ 514192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39763 w 2571859"/>
              <a:gd name="connsiteY8" fmla="*/ 497047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66008 w 2571859"/>
              <a:gd name="connsiteY12" fmla="*/ 1337199 h 1594517"/>
              <a:gd name="connsiteX0" fmla="*/ 0 w 2767899"/>
              <a:gd name="connsiteY0" fmla="*/ 0 h 1594517"/>
              <a:gd name="connsiteX1" fmla="*/ 59445 w 2767899"/>
              <a:gd name="connsiteY1" fmla="*/ 90915 h 1594517"/>
              <a:gd name="connsiteX2" fmla="*/ 150360 w 2767899"/>
              <a:gd name="connsiteY2" fmla="*/ 162599 h 1594517"/>
              <a:gd name="connsiteX3" fmla="*/ 295475 w 2767899"/>
              <a:gd name="connsiteY3" fmla="*/ 232534 h 1594517"/>
              <a:gd name="connsiteX4" fmla="*/ 627667 w 2767899"/>
              <a:gd name="connsiteY4" fmla="*/ 288482 h 1594517"/>
              <a:gd name="connsiteX5" fmla="*/ 2070076 w 2767899"/>
              <a:gd name="connsiteY5" fmla="*/ 386391 h 1594517"/>
              <a:gd name="connsiteX6" fmla="*/ 2333150 w 2767899"/>
              <a:gd name="connsiteY6" fmla="*/ 414639 h 1594517"/>
              <a:gd name="connsiteX7" fmla="*/ 2415052 w 2767899"/>
              <a:gd name="connsiteY7" fmla="*/ 463462 h 1594517"/>
              <a:gd name="connsiteX8" fmla="*/ 2464727 w 2767899"/>
              <a:gd name="connsiteY8" fmla="*/ 524458 h 1594517"/>
              <a:gd name="connsiteX9" fmla="*/ 2508177 w 2767899"/>
              <a:gd name="connsiteY9" fmla="*/ 620906 h 1594517"/>
              <a:gd name="connsiteX10" fmla="*/ 2571859 w 2767899"/>
              <a:gd name="connsiteY10" fmla="*/ 1594517 h 1594517"/>
              <a:gd name="connsiteX11" fmla="*/ 2571859 w 2767899"/>
              <a:gd name="connsiteY11" fmla="*/ 1594517 h 1594517"/>
              <a:gd name="connsiteX12" fmla="*/ 2767899 w 2767899"/>
              <a:gd name="connsiteY12" fmla="*/ 1419541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0" fmla="*/ 0 w 2890789"/>
              <a:gd name="connsiteY0" fmla="*/ 0 h 1594517"/>
              <a:gd name="connsiteX1" fmla="*/ 59445 w 2890789"/>
              <a:gd name="connsiteY1" fmla="*/ 90915 h 1594517"/>
              <a:gd name="connsiteX2" fmla="*/ 150360 w 2890789"/>
              <a:gd name="connsiteY2" fmla="*/ 162599 h 1594517"/>
              <a:gd name="connsiteX3" fmla="*/ 295475 w 2890789"/>
              <a:gd name="connsiteY3" fmla="*/ 232534 h 1594517"/>
              <a:gd name="connsiteX4" fmla="*/ 627667 w 2890789"/>
              <a:gd name="connsiteY4" fmla="*/ 288482 h 1594517"/>
              <a:gd name="connsiteX5" fmla="*/ 2070076 w 2890789"/>
              <a:gd name="connsiteY5" fmla="*/ 386391 h 1594517"/>
              <a:gd name="connsiteX6" fmla="*/ 2333150 w 2890789"/>
              <a:gd name="connsiteY6" fmla="*/ 414639 h 1594517"/>
              <a:gd name="connsiteX7" fmla="*/ 2415052 w 2890789"/>
              <a:gd name="connsiteY7" fmla="*/ 463462 h 1594517"/>
              <a:gd name="connsiteX8" fmla="*/ 2464727 w 2890789"/>
              <a:gd name="connsiteY8" fmla="*/ 524458 h 1594517"/>
              <a:gd name="connsiteX9" fmla="*/ 2508177 w 2890789"/>
              <a:gd name="connsiteY9" fmla="*/ 620906 h 1594517"/>
              <a:gd name="connsiteX10" fmla="*/ 2571859 w 2890789"/>
              <a:gd name="connsiteY10" fmla="*/ 1594517 h 1594517"/>
              <a:gd name="connsiteX11" fmla="*/ 2890789 w 2890789"/>
              <a:gd name="connsiteY11" fmla="*/ 1558492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2244 w 2547770"/>
              <a:gd name="connsiteY0" fmla="*/ 1433 h 1325766"/>
              <a:gd name="connsiteX1" fmla="*/ 5169 w 2547770"/>
              <a:gd name="connsiteY1" fmla="*/ 9004 h 1325766"/>
              <a:gd name="connsiteX2" fmla="*/ 61689 w 2547770"/>
              <a:gd name="connsiteY2" fmla="*/ 92348 h 1325766"/>
              <a:gd name="connsiteX3" fmla="*/ 152604 w 2547770"/>
              <a:gd name="connsiteY3" fmla="*/ 164032 h 1325766"/>
              <a:gd name="connsiteX4" fmla="*/ 297719 w 2547770"/>
              <a:gd name="connsiteY4" fmla="*/ 233967 h 1325766"/>
              <a:gd name="connsiteX5" fmla="*/ 629911 w 2547770"/>
              <a:gd name="connsiteY5" fmla="*/ 289915 h 1325766"/>
              <a:gd name="connsiteX6" fmla="*/ 2072320 w 2547770"/>
              <a:gd name="connsiteY6" fmla="*/ 387824 h 1325766"/>
              <a:gd name="connsiteX7" fmla="*/ 2335394 w 2547770"/>
              <a:gd name="connsiteY7" fmla="*/ 416072 h 1325766"/>
              <a:gd name="connsiteX8" fmla="*/ 2417296 w 2547770"/>
              <a:gd name="connsiteY8" fmla="*/ 464895 h 1325766"/>
              <a:gd name="connsiteX9" fmla="*/ 2466971 w 2547770"/>
              <a:gd name="connsiteY9" fmla="*/ 525891 h 1325766"/>
              <a:gd name="connsiteX10" fmla="*/ 2510421 w 2547770"/>
              <a:gd name="connsiteY10" fmla="*/ 622339 h 1325766"/>
              <a:gd name="connsiteX11" fmla="*/ 2547770 w 2547770"/>
              <a:gd name="connsiteY11" fmla="*/ 1325766 h 1325766"/>
              <a:gd name="connsiteX0" fmla="*/ 12709 w 2558235"/>
              <a:gd name="connsiteY0" fmla="*/ 364827 h 1689160"/>
              <a:gd name="connsiteX1" fmla="*/ 2719 w 2558235"/>
              <a:gd name="connsiteY1" fmla="*/ 440 h 1689160"/>
              <a:gd name="connsiteX2" fmla="*/ 72154 w 2558235"/>
              <a:gd name="connsiteY2" fmla="*/ 455742 h 1689160"/>
              <a:gd name="connsiteX3" fmla="*/ 163069 w 2558235"/>
              <a:gd name="connsiteY3" fmla="*/ 527426 h 1689160"/>
              <a:gd name="connsiteX4" fmla="*/ 308184 w 2558235"/>
              <a:gd name="connsiteY4" fmla="*/ 597361 h 1689160"/>
              <a:gd name="connsiteX5" fmla="*/ 640376 w 2558235"/>
              <a:gd name="connsiteY5" fmla="*/ 653309 h 1689160"/>
              <a:gd name="connsiteX6" fmla="*/ 2082785 w 2558235"/>
              <a:gd name="connsiteY6" fmla="*/ 751218 h 1689160"/>
              <a:gd name="connsiteX7" fmla="*/ 2345859 w 2558235"/>
              <a:gd name="connsiteY7" fmla="*/ 779466 h 1689160"/>
              <a:gd name="connsiteX8" fmla="*/ 2427761 w 2558235"/>
              <a:gd name="connsiteY8" fmla="*/ 828289 h 1689160"/>
              <a:gd name="connsiteX9" fmla="*/ 2477436 w 2558235"/>
              <a:gd name="connsiteY9" fmla="*/ 889285 h 1689160"/>
              <a:gd name="connsiteX10" fmla="*/ 2520886 w 2558235"/>
              <a:gd name="connsiteY10" fmla="*/ 985733 h 1689160"/>
              <a:gd name="connsiteX11" fmla="*/ 2558235 w 2558235"/>
              <a:gd name="connsiteY11" fmla="*/ 1689160 h 1689160"/>
              <a:gd name="connsiteX0" fmla="*/ 0 w 2687587"/>
              <a:gd name="connsiteY0" fmla="*/ 0 h 1960354"/>
              <a:gd name="connsiteX1" fmla="*/ 132071 w 2687587"/>
              <a:gd name="connsiteY1" fmla="*/ 271634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702628"/>
              <a:gd name="connsiteY0" fmla="*/ 0 h 2166666"/>
              <a:gd name="connsiteX1" fmla="*/ 103012 w 2702628"/>
              <a:gd name="connsiteY1" fmla="*/ 575448 h 2166666"/>
              <a:gd name="connsiteX2" fmla="*/ 201506 w 2702628"/>
              <a:gd name="connsiteY2" fmla="*/ 726936 h 2166666"/>
              <a:gd name="connsiteX3" fmla="*/ 292421 w 2702628"/>
              <a:gd name="connsiteY3" fmla="*/ 798620 h 2166666"/>
              <a:gd name="connsiteX4" fmla="*/ 437536 w 2702628"/>
              <a:gd name="connsiteY4" fmla="*/ 868555 h 2166666"/>
              <a:gd name="connsiteX5" fmla="*/ 769728 w 2702628"/>
              <a:gd name="connsiteY5" fmla="*/ 924503 h 2166666"/>
              <a:gd name="connsiteX6" fmla="*/ 2212137 w 2702628"/>
              <a:gd name="connsiteY6" fmla="*/ 1022412 h 2166666"/>
              <a:gd name="connsiteX7" fmla="*/ 2475211 w 2702628"/>
              <a:gd name="connsiteY7" fmla="*/ 1050660 h 2166666"/>
              <a:gd name="connsiteX8" fmla="*/ 2557113 w 2702628"/>
              <a:gd name="connsiteY8" fmla="*/ 1099483 h 2166666"/>
              <a:gd name="connsiteX9" fmla="*/ 2606788 w 2702628"/>
              <a:gd name="connsiteY9" fmla="*/ 1160479 h 2166666"/>
              <a:gd name="connsiteX10" fmla="*/ 2650238 w 2702628"/>
              <a:gd name="connsiteY10" fmla="*/ 1256927 h 2166666"/>
              <a:gd name="connsiteX11" fmla="*/ 2702628 w 2702628"/>
              <a:gd name="connsiteY11" fmla="*/ 2166666 h 2166666"/>
              <a:gd name="connsiteX0" fmla="*/ 0 w 2702628"/>
              <a:gd name="connsiteY0" fmla="*/ 0 h 2181762"/>
              <a:gd name="connsiteX1" fmla="*/ 103012 w 2702628"/>
              <a:gd name="connsiteY1" fmla="*/ 575448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2628" h="2181762">
                <a:moveTo>
                  <a:pt x="0" y="0"/>
                </a:moveTo>
                <a:cubicBezTo>
                  <a:pt x="488" y="1262"/>
                  <a:pt x="93105" y="560296"/>
                  <a:pt x="103012" y="575448"/>
                </a:cubicBezTo>
                <a:cubicBezTo>
                  <a:pt x="112919" y="590600"/>
                  <a:pt x="169938" y="689741"/>
                  <a:pt x="201506" y="726936"/>
                </a:cubicBezTo>
                <a:cubicBezTo>
                  <a:pt x="233074" y="764131"/>
                  <a:pt x="253083" y="775017"/>
                  <a:pt x="292421" y="798620"/>
                </a:cubicBezTo>
                <a:cubicBezTo>
                  <a:pt x="331759" y="822223"/>
                  <a:pt x="357985" y="847575"/>
                  <a:pt x="437536" y="868555"/>
                </a:cubicBezTo>
                <a:cubicBezTo>
                  <a:pt x="517087" y="889536"/>
                  <a:pt x="473961" y="898860"/>
                  <a:pt x="769728" y="924503"/>
                </a:cubicBezTo>
                <a:cubicBezTo>
                  <a:pt x="1065495" y="950146"/>
                  <a:pt x="1927890" y="1001386"/>
                  <a:pt x="2212137" y="1022412"/>
                </a:cubicBezTo>
                <a:cubicBezTo>
                  <a:pt x="2496384" y="1043438"/>
                  <a:pt x="2417715" y="1037815"/>
                  <a:pt x="2475211" y="1050660"/>
                </a:cubicBezTo>
                <a:cubicBezTo>
                  <a:pt x="2532707" y="1063505"/>
                  <a:pt x="2535184" y="1081180"/>
                  <a:pt x="2557113" y="1099483"/>
                </a:cubicBezTo>
                <a:cubicBezTo>
                  <a:pt x="2579042" y="1117786"/>
                  <a:pt x="2591267" y="1134238"/>
                  <a:pt x="2606788" y="1160479"/>
                </a:cubicBezTo>
                <a:cubicBezTo>
                  <a:pt x="2622309" y="1186720"/>
                  <a:pt x="2627116" y="1183055"/>
                  <a:pt x="2650238" y="1256927"/>
                </a:cubicBezTo>
                <a:cubicBezTo>
                  <a:pt x="2673360" y="1330799"/>
                  <a:pt x="2702628" y="2181762"/>
                  <a:pt x="2702628" y="2181762"/>
                </a:cubicBezTo>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Shape 19">
            <a:extLst>
              <a:ext uri="{FF2B5EF4-FFF2-40B4-BE49-F238E27FC236}">
                <a16:creationId xmlns:a16="http://schemas.microsoft.com/office/drawing/2014/main" id="{30F7778C-DE8C-1FF4-C192-0216521D13DF}"/>
              </a:ext>
            </a:extLst>
          </p:cNvPr>
          <p:cNvSpPr/>
          <p:nvPr/>
        </p:nvSpPr>
        <p:spPr>
          <a:xfrm>
            <a:off x="8170152" y="3805223"/>
            <a:ext cx="2508012" cy="2217810"/>
          </a:xfrm>
          <a:custGeom>
            <a:avLst/>
            <a:gdLst>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5634 w 2571859"/>
              <a:gd name="connsiteY8" fmla="*/ 5000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0879 w 2571859"/>
              <a:gd name="connsiteY8" fmla="*/ 515771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748603"/>
              <a:gd name="connsiteY0" fmla="*/ 0 h 1594517"/>
              <a:gd name="connsiteX1" fmla="*/ 59445 w 2748603"/>
              <a:gd name="connsiteY1" fmla="*/ 90915 h 1594517"/>
              <a:gd name="connsiteX2" fmla="*/ 150360 w 2748603"/>
              <a:gd name="connsiteY2" fmla="*/ 162599 h 1594517"/>
              <a:gd name="connsiteX3" fmla="*/ 295475 w 2748603"/>
              <a:gd name="connsiteY3" fmla="*/ 232534 h 1594517"/>
              <a:gd name="connsiteX4" fmla="*/ 627667 w 2748603"/>
              <a:gd name="connsiteY4" fmla="*/ 288482 h 1594517"/>
              <a:gd name="connsiteX5" fmla="*/ 2070076 w 2748603"/>
              <a:gd name="connsiteY5" fmla="*/ 386391 h 1594517"/>
              <a:gd name="connsiteX6" fmla="*/ 2438983 w 2748603"/>
              <a:gd name="connsiteY6" fmla="*/ 423106 h 1594517"/>
              <a:gd name="connsiteX7" fmla="*/ 2515911 w 2748603"/>
              <a:gd name="connsiteY7" fmla="*/ 451080 h 1594517"/>
              <a:gd name="connsiteX8" fmla="*/ 2748445 w 2748603"/>
              <a:gd name="connsiteY8" fmla="*/ 673124 h 1594517"/>
              <a:gd name="connsiteX9" fmla="*/ 2552627 w 2748603"/>
              <a:gd name="connsiteY9" fmla="*/ 594447 h 1594517"/>
              <a:gd name="connsiteX10" fmla="*/ 2571859 w 2748603"/>
              <a:gd name="connsiteY10" fmla="*/ 1594517 h 1594517"/>
              <a:gd name="connsiteX11" fmla="*/ 2571859 w 2748603"/>
              <a:gd name="connsiteY11" fmla="*/ 1594517 h 1594517"/>
              <a:gd name="connsiteX12" fmla="*/ 2571859 w 2748603"/>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7382 w 2571859"/>
              <a:gd name="connsiteY8" fmla="*/ 522764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496900 w 2571859"/>
              <a:gd name="connsiteY8" fmla="*/ 514192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39763 w 2571859"/>
              <a:gd name="connsiteY8" fmla="*/ 497047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66008 w 2571859"/>
              <a:gd name="connsiteY12" fmla="*/ 1337199 h 1594517"/>
              <a:gd name="connsiteX0" fmla="*/ 0 w 2767899"/>
              <a:gd name="connsiteY0" fmla="*/ 0 h 1594517"/>
              <a:gd name="connsiteX1" fmla="*/ 59445 w 2767899"/>
              <a:gd name="connsiteY1" fmla="*/ 90915 h 1594517"/>
              <a:gd name="connsiteX2" fmla="*/ 150360 w 2767899"/>
              <a:gd name="connsiteY2" fmla="*/ 162599 h 1594517"/>
              <a:gd name="connsiteX3" fmla="*/ 295475 w 2767899"/>
              <a:gd name="connsiteY3" fmla="*/ 232534 h 1594517"/>
              <a:gd name="connsiteX4" fmla="*/ 627667 w 2767899"/>
              <a:gd name="connsiteY4" fmla="*/ 288482 h 1594517"/>
              <a:gd name="connsiteX5" fmla="*/ 2070076 w 2767899"/>
              <a:gd name="connsiteY5" fmla="*/ 386391 h 1594517"/>
              <a:gd name="connsiteX6" fmla="*/ 2333150 w 2767899"/>
              <a:gd name="connsiteY6" fmla="*/ 414639 h 1594517"/>
              <a:gd name="connsiteX7" fmla="*/ 2415052 w 2767899"/>
              <a:gd name="connsiteY7" fmla="*/ 463462 h 1594517"/>
              <a:gd name="connsiteX8" fmla="*/ 2464727 w 2767899"/>
              <a:gd name="connsiteY8" fmla="*/ 524458 h 1594517"/>
              <a:gd name="connsiteX9" fmla="*/ 2508177 w 2767899"/>
              <a:gd name="connsiteY9" fmla="*/ 620906 h 1594517"/>
              <a:gd name="connsiteX10" fmla="*/ 2571859 w 2767899"/>
              <a:gd name="connsiteY10" fmla="*/ 1594517 h 1594517"/>
              <a:gd name="connsiteX11" fmla="*/ 2571859 w 2767899"/>
              <a:gd name="connsiteY11" fmla="*/ 1594517 h 1594517"/>
              <a:gd name="connsiteX12" fmla="*/ 2767899 w 2767899"/>
              <a:gd name="connsiteY12" fmla="*/ 1419541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0" fmla="*/ 0 w 2890789"/>
              <a:gd name="connsiteY0" fmla="*/ 0 h 1594517"/>
              <a:gd name="connsiteX1" fmla="*/ 59445 w 2890789"/>
              <a:gd name="connsiteY1" fmla="*/ 90915 h 1594517"/>
              <a:gd name="connsiteX2" fmla="*/ 150360 w 2890789"/>
              <a:gd name="connsiteY2" fmla="*/ 162599 h 1594517"/>
              <a:gd name="connsiteX3" fmla="*/ 295475 w 2890789"/>
              <a:gd name="connsiteY3" fmla="*/ 232534 h 1594517"/>
              <a:gd name="connsiteX4" fmla="*/ 627667 w 2890789"/>
              <a:gd name="connsiteY4" fmla="*/ 288482 h 1594517"/>
              <a:gd name="connsiteX5" fmla="*/ 2070076 w 2890789"/>
              <a:gd name="connsiteY5" fmla="*/ 386391 h 1594517"/>
              <a:gd name="connsiteX6" fmla="*/ 2333150 w 2890789"/>
              <a:gd name="connsiteY6" fmla="*/ 414639 h 1594517"/>
              <a:gd name="connsiteX7" fmla="*/ 2415052 w 2890789"/>
              <a:gd name="connsiteY7" fmla="*/ 463462 h 1594517"/>
              <a:gd name="connsiteX8" fmla="*/ 2464727 w 2890789"/>
              <a:gd name="connsiteY8" fmla="*/ 524458 h 1594517"/>
              <a:gd name="connsiteX9" fmla="*/ 2508177 w 2890789"/>
              <a:gd name="connsiteY9" fmla="*/ 620906 h 1594517"/>
              <a:gd name="connsiteX10" fmla="*/ 2571859 w 2890789"/>
              <a:gd name="connsiteY10" fmla="*/ 1594517 h 1594517"/>
              <a:gd name="connsiteX11" fmla="*/ 2890789 w 2890789"/>
              <a:gd name="connsiteY11" fmla="*/ 1558492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2244 w 2547770"/>
              <a:gd name="connsiteY0" fmla="*/ 1433 h 1325766"/>
              <a:gd name="connsiteX1" fmla="*/ 5169 w 2547770"/>
              <a:gd name="connsiteY1" fmla="*/ 9004 h 1325766"/>
              <a:gd name="connsiteX2" fmla="*/ 61689 w 2547770"/>
              <a:gd name="connsiteY2" fmla="*/ 92348 h 1325766"/>
              <a:gd name="connsiteX3" fmla="*/ 152604 w 2547770"/>
              <a:gd name="connsiteY3" fmla="*/ 164032 h 1325766"/>
              <a:gd name="connsiteX4" fmla="*/ 297719 w 2547770"/>
              <a:gd name="connsiteY4" fmla="*/ 233967 h 1325766"/>
              <a:gd name="connsiteX5" fmla="*/ 629911 w 2547770"/>
              <a:gd name="connsiteY5" fmla="*/ 289915 h 1325766"/>
              <a:gd name="connsiteX6" fmla="*/ 2072320 w 2547770"/>
              <a:gd name="connsiteY6" fmla="*/ 387824 h 1325766"/>
              <a:gd name="connsiteX7" fmla="*/ 2335394 w 2547770"/>
              <a:gd name="connsiteY7" fmla="*/ 416072 h 1325766"/>
              <a:gd name="connsiteX8" fmla="*/ 2417296 w 2547770"/>
              <a:gd name="connsiteY8" fmla="*/ 464895 h 1325766"/>
              <a:gd name="connsiteX9" fmla="*/ 2466971 w 2547770"/>
              <a:gd name="connsiteY9" fmla="*/ 525891 h 1325766"/>
              <a:gd name="connsiteX10" fmla="*/ 2510421 w 2547770"/>
              <a:gd name="connsiteY10" fmla="*/ 622339 h 1325766"/>
              <a:gd name="connsiteX11" fmla="*/ 2547770 w 2547770"/>
              <a:gd name="connsiteY11" fmla="*/ 1325766 h 1325766"/>
              <a:gd name="connsiteX0" fmla="*/ 12709 w 2558235"/>
              <a:gd name="connsiteY0" fmla="*/ 364827 h 1689160"/>
              <a:gd name="connsiteX1" fmla="*/ 2719 w 2558235"/>
              <a:gd name="connsiteY1" fmla="*/ 440 h 1689160"/>
              <a:gd name="connsiteX2" fmla="*/ 72154 w 2558235"/>
              <a:gd name="connsiteY2" fmla="*/ 455742 h 1689160"/>
              <a:gd name="connsiteX3" fmla="*/ 163069 w 2558235"/>
              <a:gd name="connsiteY3" fmla="*/ 527426 h 1689160"/>
              <a:gd name="connsiteX4" fmla="*/ 308184 w 2558235"/>
              <a:gd name="connsiteY4" fmla="*/ 597361 h 1689160"/>
              <a:gd name="connsiteX5" fmla="*/ 640376 w 2558235"/>
              <a:gd name="connsiteY5" fmla="*/ 653309 h 1689160"/>
              <a:gd name="connsiteX6" fmla="*/ 2082785 w 2558235"/>
              <a:gd name="connsiteY6" fmla="*/ 751218 h 1689160"/>
              <a:gd name="connsiteX7" fmla="*/ 2345859 w 2558235"/>
              <a:gd name="connsiteY7" fmla="*/ 779466 h 1689160"/>
              <a:gd name="connsiteX8" fmla="*/ 2427761 w 2558235"/>
              <a:gd name="connsiteY8" fmla="*/ 828289 h 1689160"/>
              <a:gd name="connsiteX9" fmla="*/ 2477436 w 2558235"/>
              <a:gd name="connsiteY9" fmla="*/ 889285 h 1689160"/>
              <a:gd name="connsiteX10" fmla="*/ 2520886 w 2558235"/>
              <a:gd name="connsiteY10" fmla="*/ 985733 h 1689160"/>
              <a:gd name="connsiteX11" fmla="*/ 2558235 w 2558235"/>
              <a:gd name="connsiteY11" fmla="*/ 1689160 h 1689160"/>
              <a:gd name="connsiteX0" fmla="*/ 0 w 2687587"/>
              <a:gd name="connsiteY0" fmla="*/ 0 h 1960354"/>
              <a:gd name="connsiteX1" fmla="*/ 132071 w 2687587"/>
              <a:gd name="connsiteY1" fmla="*/ 271634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602888 w 2687587"/>
              <a:gd name="connsiteY8" fmla="*/ 1044131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2 w 2687587"/>
              <a:gd name="connsiteY7" fmla="*/ 1035564 h 1960354"/>
              <a:gd name="connsiteX8" fmla="*/ 2602888 w 2687587"/>
              <a:gd name="connsiteY8" fmla="*/ 1044131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801581"/>
              <a:gd name="connsiteY0" fmla="*/ 0 h 1960354"/>
              <a:gd name="connsiteX1" fmla="*/ 103012 w 2801581"/>
              <a:gd name="connsiteY1" fmla="*/ 575448 h 1960354"/>
              <a:gd name="connsiteX2" fmla="*/ 201506 w 2801581"/>
              <a:gd name="connsiteY2" fmla="*/ 726936 h 1960354"/>
              <a:gd name="connsiteX3" fmla="*/ 292421 w 2801581"/>
              <a:gd name="connsiteY3" fmla="*/ 798620 h 1960354"/>
              <a:gd name="connsiteX4" fmla="*/ 437536 w 2801581"/>
              <a:gd name="connsiteY4" fmla="*/ 868555 h 1960354"/>
              <a:gd name="connsiteX5" fmla="*/ 769728 w 2801581"/>
              <a:gd name="connsiteY5" fmla="*/ 924503 h 1960354"/>
              <a:gd name="connsiteX6" fmla="*/ 2212137 w 2801581"/>
              <a:gd name="connsiteY6" fmla="*/ 1022412 h 1960354"/>
              <a:gd name="connsiteX7" fmla="*/ 2475212 w 2801581"/>
              <a:gd name="connsiteY7" fmla="*/ 1035564 h 1960354"/>
              <a:gd name="connsiteX8" fmla="*/ 2602888 w 2801581"/>
              <a:gd name="connsiteY8" fmla="*/ 1044131 h 1960354"/>
              <a:gd name="connsiteX9" fmla="*/ 2801332 w 2801581"/>
              <a:gd name="connsiteY9" fmla="*/ 1064871 h 1960354"/>
              <a:gd name="connsiteX10" fmla="*/ 2650238 w 2801581"/>
              <a:gd name="connsiteY10" fmla="*/ 1256927 h 1960354"/>
              <a:gd name="connsiteX11" fmla="*/ 2687587 w 2801581"/>
              <a:gd name="connsiteY11" fmla="*/ 1960354 h 1960354"/>
              <a:gd name="connsiteX0" fmla="*/ 0 w 2810476"/>
              <a:gd name="connsiteY0" fmla="*/ 0 h 1960354"/>
              <a:gd name="connsiteX1" fmla="*/ 103012 w 2810476"/>
              <a:gd name="connsiteY1" fmla="*/ 575448 h 1960354"/>
              <a:gd name="connsiteX2" fmla="*/ 201506 w 2810476"/>
              <a:gd name="connsiteY2" fmla="*/ 726936 h 1960354"/>
              <a:gd name="connsiteX3" fmla="*/ 292421 w 2810476"/>
              <a:gd name="connsiteY3" fmla="*/ 798620 h 1960354"/>
              <a:gd name="connsiteX4" fmla="*/ 437536 w 2810476"/>
              <a:gd name="connsiteY4" fmla="*/ 868555 h 1960354"/>
              <a:gd name="connsiteX5" fmla="*/ 769728 w 2810476"/>
              <a:gd name="connsiteY5" fmla="*/ 924503 h 1960354"/>
              <a:gd name="connsiteX6" fmla="*/ 2212137 w 2810476"/>
              <a:gd name="connsiteY6" fmla="*/ 1022412 h 1960354"/>
              <a:gd name="connsiteX7" fmla="*/ 2475212 w 2810476"/>
              <a:gd name="connsiteY7" fmla="*/ 1035564 h 1960354"/>
              <a:gd name="connsiteX8" fmla="*/ 2602888 w 2810476"/>
              <a:gd name="connsiteY8" fmla="*/ 1044131 h 1960354"/>
              <a:gd name="connsiteX9" fmla="*/ 2801332 w 2810476"/>
              <a:gd name="connsiteY9" fmla="*/ 1064871 h 1960354"/>
              <a:gd name="connsiteX10" fmla="*/ 2793285 w 2810476"/>
              <a:gd name="connsiteY10" fmla="*/ 1266991 h 1960354"/>
              <a:gd name="connsiteX11" fmla="*/ 2687587 w 2810476"/>
              <a:gd name="connsiteY11" fmla="*/ 1960354 h 1960354"/>
              <a:gd name="connsiteX0" fmla="*/ 0 w 2824912"/>
              <a:gd name="connsiteY0" fmla="*/ 0 h 2196858"/>
              <a:gd name="connsiteX1" fmla="*/ 103012 w 2824912"/>
              <a:gd name="connsiteY1" fmla="*/ 575448 h 2196858"/>
              <a:gd name="connsiteX2" fmla="*/ 201506 w 2824912"/>
              <a:gd name="connsiteY2" fmla="*/ 726936 h 2196858"/>
              <a:gd name="connsiteX3" fmla="*/ 292421 w 2824912"/>
              <a:gd name="connsiteY3" fmla="*/ 798620 h 2196858"/>
              <a:gd name="connsiteX4" fmla="*/ 437536 w 2824912"/>
              <a:gd name="connsiteY4" fmla="*/ 868555 h 2196858"/>
              <a:gd name="connsiteX5" fmla="*/ 769728 w 2824912"/>
              <a:gd name="connsiteY5" fmla="*/ 924503 h 2196858"/>
              <a:gd name="connsiteX6" fmla="*/ 2212137 w 2824912"/>
              <a:gd name="connsiteY6" fmla="*/ 1022412 h 2196858"/>
              <a:gd name="connsiteX7" fmla="*/ 2475212 w 2824912"/>
              <a:gd name="connsiteY7" fmla="*/ 1035564 h 2196858"/>
              <a:gd name="connsiteX8" fmla="*/ 2602888 w 2824912"/>
              <a:gd name="connsiteY8" fmla="*/ 1044131 h 2196858"/>
              <a:gd name="connsiteX9" fmla="*/ 2801332 w 2824912"/>
              <a:gd name="connsiteY9" fmla="*/ 1064871 h 2196858"/>
              <a:gd name="connsiteX10" fmla="*/ 2793285 w 2824912"/>
              <a:gd name="connsiteY10" fmla="*/ 1266991 h 2196858"/>
              <a:gd name="connsiteX11" fmla="*/ 2824912 w 2824912"/>
              <a:gd name="connsiteY11" fmla="*/ 2196858 h 2196858"/>
              <a:gd name="connsiteX0" fmla="*/ 0 w 2833015"/>
              <a:gd name="connsiteY0" fmla="*/ 0 h 2196858"/>
              <a:gd name="connsiteX1" fmla="*/ 103012 w 2833015"/>
              <a:gd name="connsiteY1" fmla="*/ 575448 h 2196858"/>
              <a:gd name="connsiteX2" fmla="*/ 201506 w 2833015"/>
              <a:gd name="connsiteY2" fmla="*/ 726936 h 2196858"/>
              <a:gd name="connsiteX3" fmla="*/ 292421 w 2833015"/>
              <a:gd name="connsiteY3" fmla="*/ 798620 h 2196858"/>
              <a:gd name="connsiteX4" fmla="*/ 437536 w 2833015"/>
              <a:gd name="connsiteY4" fmla="*/ 868555 h 2196858"/>
              <a:gd name="connsiteX5" fmla="*/ 769728 w 2833015"/>
              <a:gd name="connsiteY5" fmla="*/ 924503 h 2196858"/>
              <a:gd name="connsiteX6" fmla="*/ 2212137 w 2833015"/>
              <a:gd name="connsiteY6" fmla="*/ 1022412 h 2196858"/>
              <a:gd name="connsiteX7" fmla="*/ 2475212 w 2833015"/>
              <a:gd name="connsiteY7" fmla="*/ 1035564 h 2196858"/>
              <a:gd name="connsiteX8" fmla="*/ 2602888 w 2833015"/>
              <a:gd name="connsiteY8" fmla="*/ 1044131 h 2196858"/>
              <a:gd name="connsiteX9" fmla="*/ 2801332 w 2833015"/>
              <a:gd name="connsiteY9" fmla="*/ 1064871 h 2196858"/>
              <a:gd name="connsiteX10" fmla="*/ 2821894 w 2833015"/>
              <a:gd name="connsiteY10" fmla="*/ 1272023 h 2196858"/>
              <a:gd name="connsiteX11" fmla="*/ 2824912 w 2833015"/>
              <a:gd name="connsiteY11" fmla="*/ 2196858 h 2196858"/>
              <a:gd name="connsiteX0" fmla="*/ 0 w 2833015"/>
              <a:gd name="connsiteY0" fmla="*/ 0 h 2196858"/>
              <a:gd name="connsiteX1" fmla="*/ 103012 w 2833015"/>
              <a:gd name="connsiteY1" fmla="*/ 575448 h 2196858"/>
              <a:gd name="connsiteX2" fmla="*/ 201506 w 2833015"/>
              <a:gd name="connsiteY2" fmla="*/ 726936 h 2196858"/>
              <a:gd name="connsiteX3" fmla="*/ 292421 w 2833015"/>
              <a:gd name="connsiteY3" fmla="*/ 798620 h 2196858"/>
              <a:gd name="connsiteX4" fmla="*/ 437536 w 2833015"/>
              <a:gd name="connsiteY4" fmla="*/ 868555 h 2196858"/>
              <a:gd name="connsiteX5" fmla="*/ 769728 w 2833015"/>
              <a:gd name="connsiteY5" fmla="*/ 924503 h 2196858"/>
              <a:gd name="connsiteX6" fmla="*/ 2212137 w 2833015"/>
              <a:gd name="connsiteY6" fmla="*/ 1022412 h 2196858"/>
              <a:gd name="connsiteX7" fmla="*/ 2475212 w 2833015"/>
              <a:gd name="connsiteY7" fmla="*/ 1035564 h 2196858"/>
              <a:gd name="connsiteX8" fmla="*/ 2602888 w 2833015"/>
              <a:gd name="connsiteY8" fmla="*/ 1044131 h 2196858"/>
              <a:gd name="connsiteX9" fmla="*/ 2801332 w 2833015"/>
              <a:gd name="connsiteY9" fmla="*/ 1064871 h 2196858"/>
              <a:gd name="connsiteX10" fmla="*/ 2821894 w 2833015"/>
              <a:gd name="connsiteY10" fmla="*/ 1272023 h 2196858"/>
              <a:gd name="connsiteX11" fmla="*/ 2824912 w 2833015"/>
              <a:gd name="connsiteY11" fmla="*/ 2196858 h 2196858"/>
              <a:gd name="connsiteX0" fmla="*/ 0 w 2824912"/>
              <a:gd name="connsiteY0" fmla="*/ 0 h 2196858"/>
              <a:gd name="connsiteX1" fmla="*/ 103012 w 2824912"/>
              <a:gd name="connsiteY1" fmla="*/ 575448 h 2196858"/>
              <a:gd name="connsiteX2" fmla="*/ 201506 w 2824912"/>
              <a:gd name="connsiteY2" fmla="*/ 726936 h 2196858"/>
              <a:gd name="connsiteX3" fmla="*/ 292421 w 2824912"/>
              <a:gd name="connsiteY3" fmla="*/ 798620 h 2196858"/>
              <a:gd name="connsiteX4" fmla="*/ 437536 w 2824912"/>
              <a:gd name="connsiteY4" fmla="*/ 868555 h 2196858"/>
              <a:gd name="connsiteX5" fmla="*/ 769728 w 2824912"/>
              <a:gd name="connsiteY5" fmla="*/ 924503 h 2196858"/>
              <a:gd name="connsiteX6" fmla="*/ 2212137 w 2824912"/>
              <a:gd name="connsiteY6" fmla="*/ 1022412 h 2196858"/>
              <a:gd name="connsiteX7" fmla="*/ 2475212 w 2824912"/>
              <a:gd name="connsiteY7" fmla="*/ 1035564 h 2196858"/>
              <a:gd name="connsiteX8" fmla="*/ 2602888 w 2824912"/>
              <a:gd name="connsiteY8" fmla="*/ 1044131 h 2196858"/>
              <a:gd name="connsiteX9" fmla="*/ 2801332 w 2824912"/>
              <a:gd name="connsiteY9" fmla="*/ 1064871 h 2196858"/>
              <a:gd name="connsiteX10" fmla="*/ 2821894 w 2824912"/>
              <a:gd name="connsiteY10" fmla="*/ 1272023 h 2196858"/>
              <a:gd name="connsiteX11" fmla="*/ 2824912 w 2824912"/>
              <a:gd name="connsiteY11" fmla="*/ 2196858 h 2196858"/>
              <a:gd name="connsiteX0" fmla="*/ 0 w 2824912"/>
              <a:gd name="connsiteY0" fmla="*/ 0 h 2196858"/>
              <a:gd name="connsiteX1" fmla="*/ 103012 w 2824912"/>
              <a:gd name="connsiteY1" fmla="*/ 575448 h 2196858"/>
              <a:gd name="connsiteX2" fmla="*/ 201506 w 2824912"/>
              <a:gd name="connsiteY2" fmla="*/ 726936 h 2196858"/>
              <a:gd name="connsiteX3" fmla="*/ 292421 w 2824912"/>
              <a:gd name="connsiteY3" fmla="*/ 798620 h 2196858"/>
              <a:gd name="connsiteX4" fmla="*/ 437536 w 2824912"/>
              <a:gd name="connsiteY4" fmla="*/ 868555 h 2196858"/>
              <a:gd name="connsiteX5" fmla="*/ 769728 w 2824912"/>
              <a:gd name="connsiteY5" fmla="*/ 924503 h 2196858"/>
              <a:gd name="connsiteX6" fmla="*/ 2212137 w 2824912"/>
              <a:gd name="connsiteY6" fmla="*/ 1022412 h 2196858"/>
              <a:gd name="connsiteX7" fmla="*/ 2475212 w 2824912"/>
              <a:gd name="connsiteY7" fmla="*/ 1035564 h 2196858"/>
              <a:gd name="connsiteX8" fmla="*/ 2633286 w 2824912"/>
              <a:gd name="connsiteY8" fmla="*/ 1044131 h 2196858"/>
              <a:gd name="connsiteX9" fmla="*/ 2801332 w 2824912"/>
              <a:gd name="connsiteY9" fmla="*/ 1064871 h 2196858"/>
              <a:gd name="connsiteX10" fmla="*/ 2821894 w 2824912"/>
              <a:gd name="connsiteY10" fmla="*/ 1272023 h 2196858"/>
              <a:gd name="connsiteX11" fmla="*/ 2824912 w 2824912"/>
              <a:gd name="connsiteY11" fmla="*/ 2196858 h 2196858"/>
              <a:gd name="connsiteX0" fmla="*/ 0 w 2824912"/>
              <a:gd name="connsiteY0" fmla="*/ 0 h 2196858"/>
              <a:gd name="connsiteX1" fmla="*/ 103012 w 2824912"/>
              <a:gd name="connsiteY1" fmla="*/ 575448 h 2196858"/>
              <a:gd name="connsiteX2" fmla="*/ 201506 w 2824912"/>
              <a:gd name="connsiteY2" fmla="*/ 726936 h 2196858"/>
              <a:gd name="connsiteX3" fmla="*/ 292421 w 2824912"/>
              <a:gd name="connsiteY3" fmla="*/ 798620 h 2196858"/>
              <a:gd name="connsiteX4" fmla="*/ 437536 w 2824912"/>
              <a:gd name="connsiteY4" fmla="*/ 868555 h 2196858"/>
              <a:gd name="connsiteX5" fmla="*/ 769728 w 2824912"/>
              <a:gd name="connsiteY5" fmla="*/ 924503 h 2196858"/>
              <a:gd name="connsiteX6" fmla="*/ 2212137 w 2824912"/>
              <a:gd name="connsiteY6" fmla="*/ 1022412 h 2196858"/>
              <a:gd name="connsiteX7" fmla="*/ 2475212 w 2824912"/>
              <a:gd name="connsiteY7" fmla="*/ 1035564 h 2196858"/>
              <a:gd name="connsiteX8" fmla="*/ 2633286 w 2824912"/>
              <a:gd name="connsiteY8" fmla="*/ 1044131 h 2196858"/>
              <a:gd name="connsiteX9" fmla="*/ 2801332 w 2824912"/>
              <a:gd name="connsiteY9" fmla="*/ 1064871 h 2196858"/>
              <a:gd name="connsiteX10" fmla="*/ 2821894 w 2824912"/>
              <a:gd name="connsiteY10" fmla="*/ 1272023 h 2196858"/>
              <a:gd name="connsiteX11" fmla="*/ 2824912 w 2824912"/>
              <a:gd name="connsiteY11" fmla="*/ 2196858 h 2196858"/>
              <a:gd name="connsiteX0" fmla="*/ 0 w 2824912"/>
              <a:gd name="connsiteY0" fmla="*/ 0 h 2196858"/>
              <a:gd name="connsiteX1" fmla="*/ 103012 w 2824912"/>
              <a:gd name="connsiteY1" fmla="*/ 575448 h 2196858"/>
              <a:gd name="connsiteX2" fmla="*/ 201506 w 2824912"/>
              <a:gd name="connsiteY2" fmla="*/ 726936 h 2196858"/>
              <a:gd name="connsiteX3" fmla="*/ 292421 w 2824912"/>
              <a:gd name="connsiteY3" fmla="*/ 798620 h 2196858"/>
              <a:gd name="connsiteX4" fmla="*/ 437536 w 2824912"/>
              <a:gd name="connsiteY4" fmla="*/ 868555 h 2196858"/>
              <a:gd name="connsiteX5" fmla="*/ 769728 w 2824912"/>
              <a:gd name="connsiteY5" fmla="*/ 924503 h 2196858"/>
              <a:gd name="connsiteX6" fmla="*/ 2212137 w 2824912"/>
              <a:gd name="connsiteY6" fmla="*/ 1022412 h 2196858"/>
              <a:gd name="connsiteX7" fmla="*/ 2475212 w 2824912"/>
              <a:gd name="connsiteY7" fmla="*/ 1035564 h 2196858"/>
              <a:gd name="connsiteX8" fmla="*/ 2633286 w 2824912"/>
              <a:gd name="connsiteY8" fmla="*/ 1044131 h 2196858"/>
              <a:gd name="connsiteX9" fmla="*/ 2801332 w 2824912"/>
              <a:gd name="connsiteY9" fmla="*/ 1064871 h 2196858"/>
              <a:gd name="connsiteX10" fmla="*/ 2821894 w 2824912"/>
              <a:gd name="connsiteY10" fmla="*/ 1272023 h 2196858"/>
              <a:gd name="connsiteX11" fmla="*/ 2824912 w 2824912"/>
              <a:gd name="connsiteY11" fmla="*/ 2196858 h 21968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824912" h="2196858">
                <a:moveTo>
                  <a:pt x="0" y="0"/>
                </a:moveTo>
                <a:cubicBezTo>
                  <a:pt x="488" y="1262"/>
                  <a:pt x="93105" y="560296"/>
                  <a:pt x="103012" y="575448"/>
                </a:cubicBezTo>
                <a:cubicBezTo>
                  <a:pt x="112919" y="590600"/>
                  <a:pt x="169938" y="689741"/>
                  <a:pt x="201506" y="726936"/>
                </a:cubicBezTo>
                <a:cubicBezTo>
                  <a:pt x="233074" y="764131"/>
                  <a:pt x="253083" y="775017"/>
                  <a:pt x="292421" y="798620"/>
                </a:cubicBezTo>
                <a:cubicBezTo>
                  <a:pt x="331759" y="822223"/>
                  <a:pt x="357985" y="847575"/>
                  <a:pt x="437536" y="868555"/>
                </a:cubicBezTo>
                <a:cubicBezTo>
                  <a:pt x="517087" y="889536"/>
                  <a:pt x="473961" y="898860"/>
                  <a:pt x="769728" y="924503"/>
                </a:cubicBezTo>
                <a:cubicBezTo>
                  <a:pt x="1065495" y="950146"/>
                  <a:pt x="1927890" y="1003902"/>
                  <a:pt x="2212137" y="1022412"/>
                </a:cubicBezTo>
                <a:cubicBezTo>
                  <a:pt x="2496384" y="1040922"/>
                  <a:pt x="2405021" y="1031944"/>
                  <a:pt x="2475212" y="1035564"/>
                </a:cubicBezTo>
                <a:lnTo>
                  <a:pt x="2633286" y="1044131"/>
                </a:lnTo>
                <a:cubicBezTo>
                  <a:pt x="2689426" y="1047443"/>
                  <a:pt x="2760956" y="1037897"/>
                  <a:pt x="2801332" y="1064871"/>
                </a:cubicBezTo>
                <a:cubicBezTo>
                  <a:pt x="2841708" y="1091845"/>
                  <a:pt x="2815938" y="1193119"/>
                  <a:pt x="2821894" y="1272023"/>
                </a:cubicBezTo>
                <a:cubicBezTo>
                  <a:pt x="2816407" y="1371055"/>
                  <a:pt x="2824912" y="2196858"/>
                  <a:pt x="2824912" y="2196858"/>
                </a:cubicBezTo>
              </a:path>
            </a:pathLst>
          </a:cu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7101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1EBA1BC-0007-CF29-467B-3687401509E9}"/>
              </a:ext>
            </a:extLst>
          </p:cNvPr>
          <p:cNvPicPr>
            <a:picLocks noChangeAspect="1"/>
          </p:cNvPicPr>
          <p:nvPr/>
        </p:nvPicPr>
        <p:blipFill>
          <a:blip r:embed="rId2"/>
          <a:stretch>
            <a:fillRect/>
          </a:stretch>
        </p:blipFill>
        <p:spPr>
          <a:xfrm>
            <a:off x="833671" y="1813323"/>
            <a:ext cx="5646849" cy="4235137"/>
          </a:xfrm>
          <a:prstGeom prst="rect">
            <a:avLst/>
          </a:prstGeom>
        </p:spPr>
      </p:pic>
      <p:sp>
        <p:nvSpPr>
          <p:cNvPr id="5" name="Rectangle 4">
            <a:extLst>
              <a:ext uri="{FF2B5EF4-FFF2-40B4-BE49-F238E27FC236}">
                <a16:creationId xmlns:a16="http://schemas.microsoft.com/office/drawing/2014/main" id="{B81F627C-9B48-7CC1-6E74-3A74BEF7198D}"/>
              </a:ext>
            </a:extLst>
          </p:cNvPr>
          <p:cNvSpPr/>
          <p:nvPr/>
        </p:nvSpPr>
        <p:spPr>
          <a:xfrm>
            <a:off x="1559538" y="2329441"/>
            <a:ext cx="4338430" cy="3231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EB20FDFB-1B16-0E4D-1ABA-F204675EAAF8}"/>
              </a:ext>
            </a:extLst>
          </p:cNvPr>
          <p:cNvSpPr/>
          <p:nvPr/>
        </p:nvSpPr>
        <p:spPr>
          <a:xfrm>
            <a:off x="5934996" y="2053057"/>
            <a:ext cx="692653" cy="358442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50D2CAC5-F1FE-60C1-7F1A-4CFFFD895D90}"/>
              </a:ext>
            </a:extLst>
          </p:cNvPr>
          <p:cNvSpPr/>
          <p:nvPr/>
        </p:nvSpPr>
        <p:spPr>
          <a:xfrm rot="5400000">
            <a:off x="3785743" y="3547617"/>
            <a:ext cx="148148" cy="433843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9734B961-C7DB-17F9-694F-20F0A89D46ED}"/>
              </a:ext>
            </a:extLst>
          </p:cNvPr>
          <p:cNvSpPr txBox="1"/>
          <p:nvPr/>
        </p:nvSpPr>
        <p:spPr>
          <a:xfrm>
            <a:off x="2338122" y="1796919"/>
            <a:ext cx="2499462" cy="369332"/>
          </a:xfrm>
          <a:prstGeom prst="rect">
            <a:avLst/>
          </a:prstGeom>
          <a:noFill/>
        </p:spPr>
        <p:txBody>
          <a:bodyPr wrap="square" rtlCol="0">
            <a:spAutoFit/>
          </a:bodyPr>
          <a:lstStyle/>
          <a:p>
            <a:r>
              <a:rPr lang="en-US" dirty="0"/>
              <a:t>Exceedance Probabilities</a:t>
            </a:r>
          </a:p>
        </p:txBody>
      </p:sp>
      <p:cxnSp>
        <p:nvCxnSpPr>
          <p:cNvPr id="21" name="Straight Connector 20">
            <a:extLst>
              <a:ext uri="{FF2B5EF4-FFF2-40B4-BE49-F238E27FC236}">
                <a16:creationId xmlns:a16="http://schemas.microsoft.com/office/drawing/2014/main" id="{06031BE6-A6B0-A90C-FCEA-DEFCA5B1D924}"/>
              </a:ext>
            </a:extLst>
          </p:cNvPr>
          <p:cNvCxnSpPr>
            <a:cxnSpLocks/>
            <a:stCxn id="5" idx="1"/>
            <a:endCxn id="5" idx="3"/>
          </p:cNvCxnSpPr>
          <p:nvPr/>
        </p:nvCxnSpPr>
        <p:spPr>
          <a:xfrm>
            <a:off x="1559538" y="3945111"/>
            <a:ext cx="4338430"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B3DA56EE-9005-6A8E-67C7-632D5D09AF2C}"/>
              </a:ext>
            </a:extLst>
          </p:cNvPr>
          <p:cNvSpPr/>
          <p:nvPr/>
        </p:nvSpPr>
        <p:spPr>
          <a:xfrm>
            <a:off x="2067225" y="2843246"/>
            <a:ext cx="3111508" cy="2550357"/>
          </a:xfrm>
          <a:custGeom>
            <a:avLst/>
            <a:gdLst>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5634 w 2571859"/>
              <a:gd name="connsiteY8" fmla="*/ 5000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0879 w 2571859"/>
              <a:gd name="connsiteY8" fmla="*/ 515771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748603"/>
              <a:gd name="connsiteY0" fmla="*/ 0 h 1594517"/>
              <a:gd name="connsiteX1" fmla="*/ 59445 w 2748603"/>
              <a:gd name="connsiteY1" fmla="*/ 90915 h 1594517"/>
              <a:gd name="connsiteX2" fmla="*/ 150360 w 2748603"/>
              <a:gd name="connsiteY2" fmla="*/ 162599 h 1594517"/>
              <a:gd name="connsiteX3" fmla="*/ 295475 w 2748603"/>
              <a:gd name="connsiteY3" fmla="*/ 232534 h 1594517"/>
              <a:gd name="connsiteX4" fmla="*/ 627667 w 2748603"/>
              <a:gd name="connsiteY4" fmla="*/ 288482 h 1594517"/>
              <a:gd name="connsiteX5" fmla="*/ 2070076 w 2748603"/>
              <a:gd name="connsiteY5" fmla="*/ 386391 h 1594517"/>
              <a:gd name="connsiteX6" fmla="*/ 2438983 w 2748603"/>
              <a:gd name="connsiteY6" fmla="*/ 423106 h 1594517"/>
              <a:gd name="connsiteX7" fmla="*/ 2515911 w 2748603"/>
              <a:gd name="connsiteY7" fmla="*/ 451080 h 1594517"/>
              <a:gd name="connsiteX8" fmla="*/ 2748445 w 2748603"/>
              <a:gd name="connsiteY8" fmla="*/ 673124 h 1594517"/>
              <a:gd name="connsiteX9" fmla="*/ 2552627 w 2748603"/>
              <a:gd name="connsiteY9" fmla="*/ 594447 h 1594517"/>
              <a:gd name="connsiteX10" fmla="*/ 2571859 w 2748603"/>
              <a:gd name="connsiteY10" fmla="*/ 1594517 h 1594517"/>
              <a:gd name="connsiteX11" fmla="*/ 2571859 w 2748603"/>
              <a:gd name="connsiteY11" fmla="*/ 1594517 h 1594517"/>
              <a:gd name="connsiteX12" fmla="*/ 2571859 w 2748603"/>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7382 w 2571859"/>
              <a:gd name="connsiteY8" fmla="*/ 522764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496900 w 2571859"/>
              <a:gd name="connsiteY8" fmla="*/ 514192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39763 w 2571859"/>
              <a:gd name="connsiteY8" fmla="*/ 497047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66008 w 2571859"/>
              <a:gd name="connsiteY12" fmla="*/ 1337199 h 1594517"/>
              <a:gd name="connsiteX0" fmla="*/ 0 w 2767899"/>
              <a:gd name="connsiteY0" fmla="*/ 0 h 1594517"/>
              <a:gd name="connsiteX1" fmla="*/ 59445 w 2767899"/>
              <a:gd name="connsiteY1" fmla="*/ 90915 h 1594517"/>
              <a:gd name="connsiteX2" fmla="*/ 150360 w 2767899"/>
              <a:gd name="connsiteY2" fmla="*/ 162599 h 1594517"/>
              <a:gd name="connsiteX3" fmla="*/ 295475 w 2767899"/>
              <a:gd name="connsiteY3" fmla="*/ 232534 h 1594517"/>
              <a:gd name="connsiteX4" fmla="*/ 627667 w 2767899"/>
              <a:gd name="connsiteY4" fmla="*/ 288482 h 1594517"/>
              <a:gd name="connsiteX5" fmla="*/ 2070076 w 2767899"/>
              <a:gd name="connsiteY5" fmla="*/ 386391 h 1594517"/>
              <a:gd name="connsiteX6" fmla="*/ 2333150 w 2767899"/>
              <a:gd name="connsiteY6" fmla="*/ 414639 h 1594517"/>
              <a:gd name="connsiteX7" fmla="*/ 2415052 w 2767899"/>
              <a:gd name="connsiteY7" fmla="*/ 463462 h 1594517"/>
              <a:gd name="connsiteX8" fmla="*/ 2464727 w 2767899"/>
              <a:gd name="connsiteY8" fmla="*/ 524458 h 1594517"/>
              <a:gd name="connsiteX9" fmla="*/ 2508177 w 2767899"/>
              <a:gd name="connsiteY9" fmla="*/ 620906 h 1594517"/>
              <a:gd name="connsiteX10" fmla="*/ 2571859 w 2767899"/>
              <a:gd name="connsiteY10" fmla="*/ 1594517 h 1594517"/>
              <a:gd name="connsiteX11" fmla="*/ 2571859 w 2767899"/>
              <a:gd name="connsiteY11" fmla="*/ 1594517 h 1594517"/>
              <a:gd name="connsiteX12" fmla="*/ 2767899 w 2767899"/>
              <a:gd name="connsiteY12" fmla="*/ 1419541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0" fmla="*/ 0 w 2890789"/>
              <a:gd name="connsiteY0" fmla="*/ 0 h 1594517"/>
              <a:gd name="connsiteX1" fmla="*/ 59445 w 2890789"/>
              <a:gd name="connsiteY1" fmla="*/ 90915 h 1594517"/>
              <a:gd name="connsiteX2" fmla="*/ 150360 w 2890789"/>
              <a:gd name="connsiteY2" fmla="*/ 162599 h 1594517"/>
              <a:gd name="connsiteX3" fmla="*/ 295475 w 2890789"/>
              <a:gd name="connsiteY3" fmla="*/ 232534 h 1594517"/>
              <a:gd name="connsiteX4" fmla="*/ 627667 w 2890789"/>
              <a:gd name="connsiteY4" fmla="*/ 288482 h 1594517"/>
              <a:gd name="connsiteX5" fmla="*/ 2070076 w 2890789"/>
              <a:gd name="connsiteY5" fmla="*/ 386391 h 1594517"/>
              <a:gd name="connsiteX6" fmla="*/ 2333150 w 2890789"/>
              <a:gd name="connsiteY6" fmla="*/ 414639 h 1594517"/>
              <a:gd name="connsiteX7" fmla="*/ 2415052 w 2890789"/>
              <a:gd name="connsiteY7" fmla="*/ 463462 h 1594517"/>
              <a:gd name="connsiteX8" fmla="*/ 2464727 w 2890789"/>
              <a:gd name="connsiteY8" fmla="*/ 524458 h 1594517"/>
              <a:gd name="connsiteX9" fmla="*/ 2508177 w 2890789"/>
              <a:gd name="connsiteY9" fmla="*/ 620906 h 1594517"/>
              <a:gd name="connsiteX10" fmla="*/ 2571859 w 2890789"/>
              <a:gd name="connsiteY10" fmla="*/ 1594517 h 1594517"/>
              <a:gd name="connsiteX11" fmla="*/ 2890789 w 2890789"/>
              <a:gd name="connsiteY11" fmla="*/ 1558492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2244 w 2547770"/>
              <a:gd name="connsiteY0" fmla="*/ 1433 h 1325766"/>
              <a:gd name="connsiteX1" fmla="*/ 5169 w 2547770"/>
              <a:gd name="connsiteY1" fmla="*/ 9004 h 1325766"/>
              <a:gd name="connsiteX2" fmla="*/ 61689 w 2547770"/>
              <a:gd name="connsiteY2" fmla="*/ 92348 h 1325766"/>
              <a:gd name="connsiteX3" fmla="*/ 152604 w 2547770"/>
              <a:gd name="connsiteY3" fmla="*/ 164032 h 1325766"/>
              <a:gd name="connsiteX4" fmla="*/ 297719 w 2547770"/>
              <a:gd name="connsiteY4" fmla="*/ 233967 h 1325766"/>
              <a:gd name="connsiteX5" fmla="*/ 629911 w 2547770"/>
              <a:gd name="connsiteY5" fmla="*/ 289915 h 1325766"/>
              <a:gd name="connsiteX6" fmla="*/ 2072320 w 2547770"/>
              <a:gd name="connsiteY6" fmla="*/ 387824 h 1325766"/>
              <a:gd name="connsiteX7" fmla="*/ 2335394 w 2547770"/>
              <a:gd name="connsiteY7" fmla="*/ 416072 h 1325766"/>
              <a:gd name="connsiteX8" fmla="*/ 2417296 w 2547770"/>
              <a:gd name="connsiteY8" fmla="*/ 464895 h 1325766"/>
              <a:gd name="connsiteX9" fmla="*/ 2466971 w 2547770"/>
              <a:gd name="connsiteY9" fmla="*/ 525891 h 1325766"/>
              <a:gd name="connsiteX10" fmla="*/ 2510421 w 2547770"/>
              <a:gd name="connsiteY10" fmla="*/ 622339 h 1325766"/>
              <a:gd name="connsiteX11" fmla="*/ 2547770 w 2547770"/>
              <a:gd name="connsiteY11" fmla="*/ 1325766 h 1325766"/>
              <a:gd name="connsiteX0" fmla="*/ 12709 w 2558235"/>
              <a:gd name="connsiteY0" fmla="*/ 364827 h 1689160"/>
              <a:gd name="connsiteX1" fmla="*/ 2719 w 2558235"/>
              <a:gd name="connsiteY1" fmla="*/ 440 h 1689160"/>
              <a:gd name="connsiteX2" fmla="*/ 72154 w 2558235"/>
              <a:gd name="connsiteY2" fmla="*/ 455742 h 1689160"/>
              <a:gd name="connsiteX3" fmla="*/ 163069 w 2558235"/>
              <a:gd name="connsiteY3" fmla="*/ 527426 h 1689160"/>
              <a:gd name="connsiteX4" fmla="*/ 308184 w 2558235"/>
              <a:gd name="connsiteY4" fmla="*/ 597361 h 1689160"/>
              <a:gd name="connsiteX5" fmla="*/ 640376 w 2558235"/>
              <a:gd name="connsiteY5" fmla="*/ 653309 h 1689160"/>
              <a:gd name="connsiteX6" fmla="*/ 2082785 w 2558235"/>
              <a:gd name="connsiteY6" fmla="*/ 751218 h 1689160"/>
              <a:gd name="connsiteX7" fmla="*/ 2345859 w 2558235"/>
              <a:gd name="connsiteY7" fmla="*/ 779466 h 1689160"/>
              <a:gd name="connsiteX8" fmla="*/ 2427761 w 2558235"/>
              <a:gd name="connsiteY8" fmla="*/ 828289 h 1689160"/>
              <a:gd name="connsiteX9" fmla="*/ 2477436 w 2558235"/>
              <a:gd name="connsiteY9" fmla="*/ 889285 h 1689160"/>
              <a:gd name="connsiteX10" fmla="*/ 2520886 w 2558235"/>
              <a:gd name="connsiteY10" fmla="*/ 985733 h 1689160"/>
              <a:gd name="connsiteX11" fmla="*/ 2558235 w 2558235"/>
              <a:gd name="connsiteY11" fmla="*/ 1689160 h 1689160"/>
              <a:gd name="connsiteX0" fmla="*/ 0 w 2687587"/>
              <a:gd name="connsiteY0" fmla="*/ 0 h 1960354"/>
              <a:gd name="connsiteX1" fmla="*/ 132071 w 2687587"/>
              <a:gd name="connsiteY1" fmla="*/ 271634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702628"/>
              <a:gd name="connsiteY0" fmla="*/ 0 h 2166666"/>
              <a:gd name="connsiteX1" fmla="*/ 103012 w 2702628"/>
              <a:gd name="connsiteY1" fmla="*/ 575448 h 2166666"/>
              <a:gd name="connsiteX2" fmla="*/ 201506 w 2702628"/>
              <a:gd name="connsiteY2" fmla="*/ 726936 h 2166666"/>
              <a:gd name="connsiteX3" fmla="*/ 292421 w 2702628"/>
              <a:gd name="connsiteY3" fmla="*/ 798620 h 2166666"/>
              <a:gd name="connsiteX4" fmla="*/ 437536 w 2702628"/>
              <a:gd name="connsiteY4" fmla="*/ 868555 h 2166666"/>
              <a:gd name="connsiteX5" fmla="*/ 769728 w 2702628"/>
              <a:gd name="connsiteY5" fmla="*/ 924503 h 2166666"/>
              <a:gd name="connsiteX6" fmla="*/ 2212137 w 2702628"/>
              <a:gd name="connsiteY6" fmla="*/ 1022412 h 2166666"/>
              <a:gd name="connsiteX7" fmla="*/ 2475211 w 2702628"/>
              <a:gd name="connsiteY7" fmla="*/ 1050660 h 2166666"/>
              <a:gd name="connsiteX8" fmla="*/ 2557113 w 2702628"/>
              <a:gd name="connsiteY8" fmla="*/ 1099483 h 2166666"/>
              <a:gd name="connsiteX9" fmla="*/ 2606788 w 2702628"/>
              <a:gd name="connsiteY9" fmla="*/ 1160479 h 2166666"/>
              <a:gd name="connsiteX10" fmla="*/ 2650238 w 2702628"/>
              <a:gd name="connsiteY10" fmla="*/ 1256927 h 2166666"/>
              <a:gd name="connsiteX11" fmla="*/ 2702628 w 2702628"/>
              <a:gd name="connsiteY11" fmla="*/ 2166666 h 2166666"/>
              <a:gd name="connsiteX0" fmla="*/ 0 w 2702628"/>
              <a:gd name="connsiteY0" fmla="*/ 0 h 2181762"/>
              <a:gd name="connsiteX1" fmla="*/ 103012 w 2702628"/>
              <a:gd name="connsiteY1" fmla="*/ 575448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02628" h="2181762">
                <a:moveTo>
                  <a:pt x="0" y="0"/>
                </a:moveTo>
                <a:cubicBezTo>
                  <a:pt x="488" y="1262"/>
                  <a:pt x="93105" y="560296"/>
                  <a:pt x="103012" y="575448"/>
                </a:cubicBezTo>
                <a:cubicBezTo>
                  <a:pt x="112919" y="590600"/>
                  <a:pt x="169938" y="689741"/>
                  <a:pt x="201506" y="726936"/>
                </a:cubicBezTo>
                <a:cubicBezTo>
                  <a:pt x="233074" y="764131"/>
                  <a:pt x="253083" y="775017"/>
                  <a:pt x="292421" y="798620"/>
                </a:cubicBezTo>
                <a:cubicBezTo>
                  <a:pt x="331759" y="822223"/>
                  <a:pt x="357985" y="847575"/>
                  <a:pt x="437536" y="868555"/>
                </a:cubicBezTo>
                <a:cubicBezTo>
                  <a:pt x="517087" y="889536"/>
                  <a:pt x="473961" y="898860"/>
                  <a:pt x="769728" y="924503"/>
                </a:cubicBezTo>
                <a:cubicBezTo>
                  <a:pt x="1065495" y="950146"/>
                  <a:pt x="1927890" y="1001386"/>
                  <a:pt x="2212137" y="1022412"/>
                </a:cubicBezTo>
                <a:cubicBezTo>
                  <a:pt x="2496384" y="1043438"/>
                  <a:pt x="2417715" y="1037815"/>
                  <a:pt x="2475211" y="1050660"/>
                </a:cubicBezTo>
                <a:cubicBezTo>
                  <a:pt x="2532707" y="1063505"/>
                  <a:pt x="2535184" y="1081180"/>
                  <a:pt x="2557113" y="1099483"/>
                </a:cubicBezTo>
                <a:cubicBezTo>
                  <a:pt x="2579042" y="1117786"/>
                  <a:pt x="2591267" y="1134238"/>
                  <a:pt x="2606788" y="1160479"/>
                </a:cubicBezTo>
                <a:cubicBezTo>
                  <a:pt x="2622309" y="1186720"/>
                  <a:pt x="2627116" y="1183055"/>
                  <a:pt x="2650238" y="1256927"/>
                </a:cubicBezTo>
                <a:cubicBezTo>
                  <a:pt x="2673360" y="1330799"/>
                  <a:pt x="2702628" y="2181762"/>
                  <a:pt x="2702628" y="2181762"/>
                </a:cubicBezTo>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4" name="Straight Connector 33">
            <a:extLst>
              <a:ext uri="{FF2B5EF4-FFF2-40B4-BE49-F238E27FC236}">
                <a16:creationId xmlns:a16="http://schemas.microsoft.com/office/drawing/2014/main" id="{75FE7FB7-32E2-6E43-E22D-3920BF57970D}"/>
              </a:ext>
            </a:extLst>
          </p:cNvPr>
          <p:cNvCxnSpPr>
            <a:cxnSpLocks/>
          </p:cNvCxnSpPr>
          <p:nvPr/>
        </p:nvCxnSpPr>
        <p:spPr>
          <a:xfrm>
            <a:off x="5126254" y="2329441"/>
            <a:ext cx="0" cy="32313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87C2B220-4AD6-6A50-AF1D-C1FA05624D89}"/>
                  </a:ext>
                </a:extLst>
              </p:cNvPr>
              <p:cNvSpPr txBox="1"/>
              <p:nvPr/>
            </p:nvSpPr>
            <p:spPr>
              <a:xfrm>
                <a:off x="2154471" y="387867"/>
                <a:ext cx="2489399"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𝑗𝑘</m:t>
                          </m:r>
                        </m:sub>
                      </m:sSub>
                      <m:r>
                        <a:rPr lang="en-US" sz="2000" b="1" i="1" smtClean="0">
                          <a:latin typeface="Cambria Math" panose="02040503050406030204" pitchFamily="18" charset="0"/>
                        </a:rPr>
                        <m:t>= </m:t>
                      </m:r>
                      <m:rad>
                        <m:radPr>
                          <m:degHide m:val="on"/>
                          <m:ctrlPr>
                            <a:rPr lang="en-US" sz="2000" b="1"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1" i="1" smtClean="0">
                                  <a:latin typeface="Cambria Math" panose="02040503050406030204" pitchFamily="18" charset="0"/>
                                </a:rPr>
                                <m:t>ℏ</m:t>
                              </m:r>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0" i="1" smtClean="0">
                                              <a:latin typeface="Cambria Math" panose="02040503050406030204" pitchFamily="18" charset="0"/>
                                            </a:rPr>
                                            <m:t>𝑛</m:t>
                                          </m:r>
                                        </m:e>
                                      </m:acc>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𝑗</m:t>
                                  </m:r>
                                </m:sub>
                              </m:sSub>
                            </m:den>
                          </m:f>
                        </m:e>
                      </m:rad>
                    </m:oMath>
                  </m:oMathPara>
                </a14:m>
                <a:endParaRPr lang="en-US" sz="2000" b="1" dirty="0"/>
              </a:p>
            </p:txBody>
          </p:sp>
        </mc:Choice>
        <mc:Fallback xmlns="">
          <p:sp>
            <p:nvSpPr>
              <p:cNvPr id="2" name="TextBox 1">
                <a:extLst>
                  <a:ext uri="{FF2B5EF4-FFF2-40B4-BE49-F238E27FC236}">
                    <a16:creationId xmlns:a16="http://schemas.microsoft.com/office/drawing/2014/main" id="{87C2B220-4AD6-6A50-AF1D-C1FA05624D89}"/>
                  </a:ext>
                </a:extLst>
              </p:cNvPr>
              <p:cNvSpPr txBox="1">
                <a:spLocks noRot="1" noChangeAspect="1" noMove="1" noResize="1" noEditPoints="1" noAdjustHandles="1" noChangeArrowheads="1" noChangeShapeType="1" noTextEdit="1"/>
              </p:cNvSpPr>
              <p:nvPr/>
            </p:nvSpPr>
            <p:spPr>
              <a:xfrm>
                <a:off x="2154471" y="387867"/>
                <a:ext cx="2489399" cy="909352"/>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342702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CD0A3-C7F7-24D5-8010-0693E23FC2BC}"/>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29C2032-546B-B299-5A4F-DBE8F2D7BE66}"/>
              </a:ext>
            </a:extLst>
          </p:cNvPr>
          <p:cNvPicPr>
            <a:picLocks noChangeAspect="1"/>
          </p:cNvPicPr>
          <p:nvPr/>
        </p:nvPicPr>
        <p:blipFill>
          <a:blip r:embed="rId2"/>
          <a:stretch>
            <a:fillRect/>
          </a:stretch>
        </p:blipFill>
        <p:spPr>
          <a:xfrm>
            <a:off x="833671" y="1813323"/>
            <a:ext cx="5646849" cy="4235137"/>
          </a:xfrm>
          <a:prstGeom prst="rect">
            <a:avLst/>
          </a:prstGeom>
        </p:spPr>
      </p:pic>
      <p:sp>
        <p:nvSpPr>
          <p:cNvPr id="5" name="Rectangle 4">
            <a:extLst>
              <a:ext uri="{FF2B5EF4-FFF2-40B4-BE49-F238E27FC236}">
                <a16:creationId xmlns:a16="http://schemas.microsoft.com/office/drawing/2014/main" id="{768B17CD-5FD1-31BD-67D4-7B9E9CABD530}"/>
              </a:ext>
            </a:extLst>
          </p:cNvPr>
          <p:cNvSpPr/>
          <p:nvPr/>
        </p:nvSpPr>
        <p:spPr>
          <a:xfrm>
            <a:off x="1559538" y="2329441"/>
            <a:ext cx="4338430" cy="3231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A2C5BBBD-2A8D-3DFD-E8BB-5AB68D836973}"/>
              </a:ext>
            </a:extLst>
          </p:cNvPr>
          <p:cNvSpPr/>
          <p:nvPr/>
        </p:nvSpPr>
        <p:spPr>
          <a:xfrm>
            <a:off x="5934996" y="2053057"/>
            <a:ext cx="692653" cy="358442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18B7816-47E0-FDFC-05CA-ED1FB3D49341}"/>
              </a:ext>
            </a:extLst>
          </p:cNvPr>
          <p:cNvSpPr/>
          <p:nvPr/>
        </p:nvSpPr>
        <p:spPr>
          <a:xfrm rot="5400000">
            <a:off x="3785743" y="3547617"/>
            <a:ext cx="148148" cy="433843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5273E05-2BBB-90BF-03EF-86EA684E66EC}"/>
              </a:ext>
            </a:extLst>
          </p:cNvPr>
          <p:cNvSpPr txBox="1"/>
          <p:nvPr/>
        </p:nvSpPr>
        <p:spPr>
          <a:xfrm>
            <a:off x="2338122" y="1796919"/>
            <a:ext cx="2499462" cy="369332"/>
          </a:xfrm>
          <a:prstGeom prst="rect">
            <a:avLst/>
          </a:prstGeom>
          <a:noFill/>
        </p:spPr>
        <p:txBody>
          <a:bodyPr wrap="square" rtlCol="0">
            <a:spAutoFit/>
          </a:bodyPr>
          <a:lstStyle/>
          <a:p>
            <a:r>
              <a:rPr lang="en-US" dirty="0"/>
              <a:t>Exceedance Probabilities</a:t>
            </a:r>
          </a:p>
        </p:txBody>
      </p:sp>
      <p:cxnSp>
        <p:nvCxnSpPr>
          <p:cNvPr id="21" name="Straight Connector 20">
            <a:extLst>
              <a:ext uri="{FF2B5EF4-FFF2-40B4-BE49-F238E27FC236}">
                <a16:creationId xmlns:a16="http://schemas.microsoft.com/office/drawing/2014/main" id="{B9CB1DBE-1D38-BE25-33A5-A7DD20937E84}"/>
              </a:ext>
            </a:extLst>
          </p:cNvPr>
          <p:cNvCxnSpPr>
            <a:cxnSpLocks/>
            <a:stCxn id="5" idx="1"/>
            <a:endCxn id="5" idx="3"/>
          </p:cNvCxnSpPr>
          <p:nvPr/>
        </p:nvCxnSpPr>
        <p:spPr>
          <a:xfrm>
            <a:off x="1559538" y="3945111"/>
            <a:ext cx="4338430"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E4C0A10E-3B21-1AC3-7469-40661F017712}"/>
              </a:ext>
            </a:extLst>
          </p:cNvPr>
          <p:cNvSpPr/>
          <p:nvPr/>
        </p:nvSpPr>
        <p:spPr>
          <a:xfrm>
            <a:off x="2067226" y="2843246"/>
            <a:ext cx="3437644" cy="2571693"/>
          </a:xfrm>
          <a:custGeom>
            <a:avLst/>
            <a:gdLst>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5634 w 2571859"/>
              <a:gd name="connsiteY8" fmla="*/ 5000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0879 w 2571859"/>
              <a:gd name="connsiteY8" fmla="*/ 515771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748603"/>
              <a:gd name="connsiteY0" fmla="*/ 0 h 1594517"/>
              <a:gd name="connsiteX1" fmla="*/ 59445 w 2748603"/>
              <a:gd name="connsiteY1" fmla="*/ 90915 h 1594517"/>
              <a:gd name="connsiteX2" fmla="*/ 150360 w 2748603"/>
              <a:gd name="connsiteY2" fmla="*/ 162599 h 1594517"/>
              <a:gd name="connsiteX3" fmla="*/ 295475 w 2748603"/>
              <a:gd name="connsiteY3" fmla="*/ 232534 h 1594517"/>
              <a:gd name="connsiteX4" fmla="*/ 627667 w 2748603"/>
              <a:gd name="connsiteY4" fmla="*/ 288482 h 1594517"/>
              <a:gd name="connsiteX5" fmla="*/ 2070076 w 2748603"/>
              <a:gd name="connsiteY5" fmla="*/ 386391 h 1594517"/>
              <a:gd name="connsiteX6" fmla="*/ 2438983 w 2748603"/>
              <a:gd name="connsiteY6" fmla="*/ 423106 h 1594517"/>
              <a:gd name="connsiteX7" fmla="*/ 2515911 w 2748603"/>
              <a:gd name="connsiteY7" fmla="*/ 451080 h 1594517"/>
              <a:gd name="connsiteX8" fmla="*/ 2748445 w 2748603"/>
              <a:gd name="connsiteY8" fmla="*/ 673124 h 1594517"/>
              <a:gd name="connsiteX9" fmla="*/ 2552627 w 2748603"/>
              <a:gd name="connsiteY9" fmla="*/ 594447 h 1594517"/>
              <a:gd name="connsiteX10" fmla="*/ 2571859 w 2748603"/>
              <a:gd name="connsiteY10" fmla="*/ 1594517 h 1594517"/>
              <a:gd name="connsiteX11" fmla="*/ 2571859 w 2748603"/>
              <a:gd name="connsiteY11" fmla="*/ 1594517 h 1594517"/>
              <a:gd name="connsiteX12" fmla="*/ 2571859 w 2748603"/>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7382 w 2571859"/>
              <a:gd name="connsiteY8" fmla="*/ 522764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496900 w 2571859"/>
              <a:gd name="connsiteY8" fmla="*/ 514192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39763 w 2571859"/>
              <a:gd name="connsiteY8" fmla="*/ 497047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66008 w 2571859"/>
              <a:gd name="connsiteY12" fmla="*/ 1337199 h 1594517"/>
              <a:gd name="connsiteX0" fmla="*/ 0 w 2767899"/>
              <a:gd name="connsiteY0" fmla="*/ 0 h 1594517"/>
              <a:gd name="connsiteX1" fmla="*/ 59445 w 2767899"/>
              <a:gd name="connsiteY1" fmla="*/ 90915 h 1594517"/>
              <a:gd name="connsiteX2" fmla="*/ 150360 w 2767899"/>
              <a:gd name="connsiteY2" fmla="*/ 162599 h 1594517"/>
              <a:gd name="connsiteX3" fmla="*/ 295475 w 2767899"/>
              <a:gd name="connsiteY3" fmla="*/ 232534 h 1594517"/>
              <a:gd name="connsiteX4" fmla="*/ 627667 w 2767899"/>
              <a:gd name="connsiteY4" fmla="*/ 288482 h 1594517"/>
              <a:gd name="connsiteX5" fmla="*/ 2070076 w 2767899"/>
              <a:gd name="connsiteY5" fmla="*/ 386391 h 1594517"/>
              <a:gd name="connsiteX6" fmla="*/ 2333150 w 2767899"/>
              <a:gd name="connsiteY6" fmla="*/ 414639 h 1594517"/>
              <a:gd name="connsiteX7" fmla="*/ 2415052 w 2767899"/>
              <a:gd name="connsiteY7" fmla="*/ 463462 h 1594517"/>
              <a:gd name="connsiteX8" fmla="*/ 2464727 w 2767899"/>
              <a:gd name="connsiteY8" fmla="*/ 524458 h 1594517"/>
              <a:gd name="connsiteX9" fmla="*/ 2508177 w 2767899"/>
              <a:gd name="connsiteY9" fmla="*/ 620906 h 1594517"/>
              <a:gd name="connsiteX10" fmla="*/ 2571859 w 2767899"/>
              <a:gd name="connsiteY10" fmla="*/ 1594517 h 1594517"/>
              <a:gd name="connsiteX11" fmla="*/ 2571859 w 2767899"/>
              <a:gd name="connsiteY11" fmla="*/ 1594517 h 1594517"/>
              <a:gd name="connsiteX12" fmla="*/ 2767899 w 2767899"/>
              <a:gd name="connsiteY12" fmla="*/ 1419541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0" fmla="*/ 0 w 2890789"/>
              <a:gd name="connsiteY0" fmla="*/ 0 h 1594517"/>
              <a:gd name="connsiteX1" fmla="*/ 59445 w 2890789"/>
              <a:gd name="connsiteY1" fmla="*/ 90915 h 1594517"/>
              <a:gd name="connsiteX2" fmla="*/ 150360 w 2890789"/>
              <a:gd name="connsiteY2" fmla="*/ 162599 h 1594517"/>
              <a:gd name="connsiteX3" fmla="*/ 295475 w 2890789"/>
              <a:gd name="connsiteY3" fmla="*/ 232534 h 1594517"/>
              <a:gd name="connsiteX4" fmla="*/ 627667 w 2890789"/>
              <a:gd name="connsiteY4" fmla="*/ 288482 h 1594517"/>
              <a:gd name="connsiteX5" fmla="*/ 2070076 w 2890789"/>
              <a:gd name="connsiteY5" fmla="*/ 386391 h 1594517"/>
              <a:gd name="connsiteX6" fmla="*/ 2333150 w 2890789"/>
              <a:gd name="connsiteY6" fmla="*/ 414639 h 1594517"/>
              <a:gd name="connsiteX7" fmla="*/ 2415052 w 2890789"/>
              <a:gd name="connsiteY7" fmla="*/ 463462 h 1594517"/>
              <a:gd name="connsiteX8" fmla="*/ 2464727 w 2890789"/>
              <a:gd name="connsiteY8" fmla="*/ 524458 h 1594517"/>
              <a:gd name="connsiteX9" fmla="*/ 2508177 w 2890789"/>
              <a:gd name="connsiteY9" fmla="*/ 620906 h 1594517"/>
              <a:gd name="connsiteX10" fmla="*/ 2571859 w 2890789"/>
              <a:gd name="connsiteY10" fmla="*/ 1594517 h 1594517"/>
              <a:gd name="connsiteX11" fmla="*/ 2890789 w 2890789"/>
              <a:gd name="connsiteY11" fmla="*/ 1558492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2244 w 2547770"/>
              <a:gd name="connsiteY0" fmla="*/ 1433 h 1325766"/>
              <a:gd name="connsiteX1" fmla="*/ 5169 w 2547770"/>
              <a:gd name="connsiteY1" fmla="*/ 9004 h 1325766"/>
              <a:gd name="connsiteX2" fmla="*/ 61689 w 2547770"/>
              <a:gd name="connsiteY2" fmla="*/ 92348 h 1325766"/>
              <a:gd name="connsiteX3" fmla="*/ 152604 w 2547770"/>
              <a:gd name="connsiteY3" fmla="*/ 164032 h 1325766"/>
              <a:gd name="connsiteX4" fmla="*/ 297719 w 2547770"/>
              <a:gd name="connsiteY4" fmla="*/ 233967 h 1325766"/>
              <a:gd name="connsiteX5" fmla="*/ 629911 w 2547770"/>
              <a:gd name="connsiteY5" fmla="*/ 289915 h 1325766"/>
              <a:gd name="connsiteX6" fmla="*/ 2072320 w 2547770"/>
              <a:gd name="connsiteY6" fmla="*/ 387824 h 1325766"/>
              <a:gd name="connsiteX7" fmla="*/ 2335394 w 2547770"/>
              <a:gd name="connsiteY7" fmla="*/ 416072 h 1325766"/>
              <a:gd name="connsiteX8" fmla="*/ 2417296 w 2547770"/>
              <a:gd name="connsiteY8" fmla="*/ 464895 h 1325766"/>
              <a:gd name="connsiteX9" fmla="*/ 2466971 w 2547770"/>
              <a:gd name="connsiteY9" fmla="*/ 525891 h 1325766"/>
              <a:gd name="connsiteX10" fmla="*/ 2510421 w 2547770"/>
              <a:gd name="connsiteY10" fmla="*/ 622339 h 1325766"/>
              <a:gd name="connsiteX11" fmla="*/ 2547770 w 2547770"/>
              <a:gd name="connsiteY11" fmla="*/ 1325766 h 1325766"/>
              <a:gd name="connsiteX0" fmla="*/ 12709 w 2558235"/>
              <a:gd name="connsiteY0" fmla="*/ 364827 h 1689160"/>
              <a:gd name="connsiteX1" fmla="*/ 2719 w 2558235"/>
              <a:gd name="connsiteY1" fmla="*/ 440 h 1689160"/>
              <a:gd name="connsiteX2" fmla="*/ 72154 w 2558235"/>
              <a:gd name="connsiteY2" fmla="*/ 455742 h 1689160"/>
              <a:gd name="connsiteX3" fmla="*/ 163069 w 2558235"/>
              <a:gd name="connsiteY3" fmla="*/ 527426 h 1689160"/>
              <a:gd name="connsiteX4" fmla="*/ 308184 w 2558235"/>
              <a:gd name="connsiteY4" fmla="*/ 597361 h 1689160"/>
              <a:gd name="connsiteX5" fmla="*/ 640376 w 2558235"/>
              <a:gd name="connsiteY5" fmla="*/ 653309 h 1689160"/>
              <a:gd name="connsiteX6" fmla="*/ 2082785 w 2558235"/>
              <a:gd name="connsiteY6" fmla="*/ 751218 h 1689160"/>
              <a:gd name="connsiteX7" fmla="*/ 2345859 w 2558235"/>
              <a:gd name="connsiteY7" fmla="*/ 779466 h 1689160"/>
              <a:gd name="connsiteX8" fmla="*/ 2427761 w 2558235"/>
              <a:gd name="connsiteY8" fmla="*/ 828289 h 1689160"/>
              <a:gd name="connsiteX9" fmla="*/ 2477436 w 2558235"/>
              <a:gd name="connsiteY9" fmla="*/ 889285 h 1689160"/>
              <a:gd name="connsiteX10" fmla="*/ 2520886 w 2558235"/>
              <a:gd name="connsiteY10" fmla="*/ 985733 h 1689160"/>
              <a:gd name="connsiteX11" fmla="*/ 2558235 w 2558235"/>
              <a:gd name="connsiteY11" fmla="*/ 1689160 h 1689160"/>
              <a:gd name="connsiteX0" fmla="*/ 0 w 2687587"/>
              <a:gd name="connsiteY0" fmla="*/ 0 h 1960354"/>
              <a:gd name="connsiteX1" fmla="*/ 132071 w 2687587"/>
              <a:gd name="connsiteY1" fmla="*/ 271634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702628"/>
              <a:gd name="connsiteY0" fmla="*/ 0 h 2166666"/>
              <a:gd name="connsiteX1" fmla="*/ 103012 w 2702628"/>
              <a:gd name="connsiteY1" fmla="*/ 575448 h 2166666"/>
              <a:gd name="connsiteX2" fmla="*/ 201506 w 2702628"/>
              <a:gd name="connsiteY2" fmla="*/ 726936 h 2166666"/>
              <a:gd name="connsiteX3" fmla="*/ 292421 w 2702628"/>
              <a:gd name="connsiteY3" fmla="*/ 798620 h 2166666"/>
              <a:gd name="connsiteX4" fmla="*/ 437536 w 2702628"/>
              <a:gd name="connsiteY4" fmla="*/ 868555 h 2166666"/>
              <a:gd name="connsiteX5" fmla="*/ 769728 w 2702628"/>
              <a:gd name="connsiteY5" fmla="*/ 924503 h 2166666"/>
              <a:gd name="connsiteX6" fmla="*/ 2212137 w 2702628"/>
              <a:gd name="connsiteY6" fmla="*/ 1022412 h 2166666"/>
              <a:gd name="connsiteX7" fmla="*/ 2475211 w 2702628"/>
              <a:gd name="connsiteY7" fmla="*/ 1050660 h 2166666"/>
              <a:gd name="connsiteX8" fmla="*/ 2557113 w 2702628"/>
              <a:gd name="connsiteY8" fmla="*/ 1099483 h 2166666"/>
              <a:gd name="connsiteX9" fmla="*/ 2606788 w 2702628"/>
              <a:gd name="connsiteY9" fmla="*/ 1160479 h 2166666"/>
              <a:gd name="connsiteX10" fmla="*/ 2650238 w 2702628"/>
              <a:gd name="connsiteY10" fmla="*/ 1256927 h 2166666"/>
              <a:gd name="connsiteX11" fmla="*/ 2702628 w 2702628"/>
              <a:gd name="connsiteY11" fmla="*/ 2166666 h 2166666"/>
              <a:gd name="connsiteX0" fmla="*/ 0 w 2702628"/>
              <a:gd name="connsiteY0" fmla="*/ 0 h 2181762"/>
              <a:gd name="connsiteX1" fmla="*/ 103012 w 2702628"/>
              <a:gd name="connsiteY1" fmla="*/ 575448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520218 w 2702628"/>
              <a:gd name="connsiteY7" fmla="*/ 995903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520218 w 2702628"/>
              <a:gd name="connsiteY7" fmla="*/ 995903 h 2181762"/>
              <a:gd name="connsiteX8" fmla="*/ 2670954 w 2702628"/>
              <a:gd name="connsiteY8" fmla="*/ 1070801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86931"/>
              <a:gd name="connsiteY0" fmla="*/ 0 h 2181762"/>
              <a:gd name="connsiteX1" fmla="*/ 161257 w 2786931"/>
              <a:gd name="connsiteY1" fmla="*/ 486793 h 2181762"/>
              <a:gd name="connsiteX2" fmla="*/ 265045 w 2786931"/>
              <a:gd name="connsiteY2" fmla="*/ 593954 h 2181762"/>
              <a:gd name="connsiteX3" fmla="*/ 379787 w 2786931"/>
              <a:gd name="connsiteY3" fmla="*/ 689106 h 2181762"/>
              <a:gd name="connsiteX4" fmla="*/ 524903 w 2786931"/>
              <a:gd name="connsiteY4" fmla="*/ 777293 h 2181762"/>
              <a:gd name="connsiteX5" fmla="*/ 857094 w 2786931"/>
              <a:gd name="connsiteY5" fmla="*/ 838456 h 2181762"/>
              <a:gd name="connsiteX6" fmla="*/ 2246554 w 2786931"/>
              <a:gd name="connsiteY6" fmla="*/ 949402 h 2181762"/>
              <a:gd name="connsiteX7" fmla="*/ 2520218 w 2786931"/>
              <a:gd name="connsiteY7" fmla="*/ 995903 h 2181762"/>
              <a:gd name="connsiteX8" fmla="*/ 2670954 w 2786931"/>
              <a:gd name="connsiteY8" fmla="*/ 1070801 h 2181762"/>
              <a:gd name="connsiteX9" fmla="*/ 2786816 w 2786931"/>
              <a:gd name="connsiteY9" fmla="*/ 1155264 h 2181762"/>
              <a:gd name="connsiteX10" fmla="*/ 2650238 w 2786931"/>
              <a:gd name="connsiteY10" fmla="*/ 1256927 h 2181762"/>
              <a:gd name="connsiteX11" fmla="*/ 2702628 w 2786931"/>
              <a:gd name="connsiteY11" fmla="*/ 2181762 h 2181762"/>
              <a:gd name="connsiteX0" fmla="*/ 0 w 2887670"/>
              <a:gd name="connsiteY0" fmla="*/ 0 h 2181762"/>
              <a:gd name="connsiteX1" fmla="*/ 161257 w 2887670"/>
              <a:gd name="connsiteY1" fmla="*/ 486793 h 2181762"/>
              <a:gd name="connsiteX2" fmla="*/ 265045 w 2887670"/>
              <a:gd name="connsiteY2" fmla="*/ 593954 h 2181762"/>
              <a:gd name="connsiteX3" fmla="*/ 379787 w 2887670"/>
              <a:gd name="connsiteY3" fmla="*/ 689106 h 2181762"/>
              <a:gd name="connsiteX4" fmla="*/ 524903 w 2887670"/>
              <a:gd name="connsiteY4" fmla="*/ 777293 h 2181762"/>
              <a:gd name="connsiteX5" fmla="*/ 857094 w 2887670"/>
              <a:gd name="connsiteY5" fmla="*/ 838456 h 2181762"/>
              <a:gd name="connsiteX6" fmla="*/ 2246554 w 2887670"/>
              <a:gd name="connsiteY6" fmla="*/ 949402 h 2181762"/>
              <a:gd name="connsiteX7" fmla="*/ 2520218 w 2887670"/>
              <a:gd name="connsiteY7" fmla="*/ 995903 h 2181762"/>
              <a:gd name="connsiteX8" fmla="*/ 2670954 w 2887670"/>
              <a:gd name="connsiteY8" fmla="*/ 1070801 h 2181762"/>
              <a:gd name="connsiteX9" fmla="*/ 2786816 w 2887670"/>
              <a:gd name="connsiteY9" fmla="*/ 1155264 h 2181762"/>
              <a:gd name="connsiteX10" fmla="*/ 2885863 w 2887670"/>
              <a:gd name="connsiteY10" fmla="*/ 1267357 h 2181762"/>
              <a:gd name="connsiteX11" fmla="*/ 2702628 w 2887670"/>
              <a:gd name="connsiteY11" fmla="*/ 2181762 h 2181762"/>
              <a:gd name="connsiteX0" fmla="*/ 0 w 2985907"/>
              <a:gd name="connsiteY0" fmla="*/ 0 h 2200014"/>
              <a:gd name="connsiteX1" fmla="*/ 161257 w 2985907"/>
              <a:gd name="connsiteY1" fmla="*/ 486793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5907" h="2200014">
                <a:moveTo>
                  <a:pt x="0" y="0"/>
                </a:moveTo>
                <a:cubicBezTo>
                  <a:pt x="488" y="1262"/>
                  <a:pt x="140911" y="372156"/>
                  <a:pt x="185085" y="471148"/>
                </a:cubicBezTo>
                <a:cubicBezTo>
                  <a:pt x="229259" y="570140"/>
                  <a:pt x="232595" y="557628"/>
                  <a:pt x="265045" y="593954"/>
                </a:cubicBezTo>
                <a:cubicBezTo>
                  <a:pt x="297495" y="630280"/>
                  <a:pt x="336477" y="658550"/>
                  <a:pt x="379787" y="689106"/>
                </a:cubicBezTo>
                <a:cubicBezTo>
                  <a:pt x="423097" y="719663"/>
                  <a:pt x="445352" y="752401"/>
                  <a:pt x="524903" y="777293"/>
                </a:cubicBezTo>
                <a:cubicBezTo>
                  <a:pt x="604454" y="802185"/>
                  <a:pt x="570152" y="809771"/>
                  <a:pt x="857094" y="838456"/>
                </a:cubicBezTo>
                <a:cubicBezTo>
                  <a:pt x="1144036" y="867141"/>
                  <a:pt x="1969367" y="923161"/>
                  <a:pt x="2246554" y="949402"/>
                </a:cubicBezTo>
                <a:cubicBezTo>
                  <a:pt x="2523741" y="975643"/>
                  <a:pt x="2449485" y="975670"/>
                  <a:pt x="2520218" y="995903"/>
                </a:cubicBezTo>
                <a:cubicBezTo>
                  <a:pt x="2590951" y="1016136"/>
                  <a:pt x="2626521" y="1044241"/>
                  <a:pt x="2670954" y="1070801"/>
                </a:cubicBezTo>
                <a:cubicBezTo>
                  <a:pt x="2715387" y="1097361"/>
                  <a:pt x="2750998" y="1122505"/>
                  <a:pt x="2786816" y="1155264"/>
                </a:cubicBezTo>
                <a:cubicBezTo>
                  <a:pt x="2822634" y="1188023"/>
                  <a:pt x="2844539" y="1200004"/>
                  <a:pt x="2885863" y="1267357"/>
                </a:cubicBezTo>
                <a:cubicBezTo>
                  <a:pt x="2923877" y="1339600"/>
                  <a:pt x="2985907" y="2200014"/>
                  <a:pt x="2985907" y="2200014"/>
                </a:cubicBezTo>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81CF187-F0A7-88F5-7665-24632EFDDB4C}"/>
                  </a:ext>
                </a:extLst>
              </p:cNvPr>
              <p:cNvSpPr txBox="1"/>
              <p:nvPr/>
            </p:nvSpPr>
            <p:spPr>
              <a:xfrm>
                <a:off x="2154471" y="387867"/>
                <a:ext cx="2489399"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𝑗𝑘</m:t>
                          </m:r>
                        </m:sub>
                      </m:sSub>
                      <m:r>
                        <a:rPr lang="en-US" sz="2000" b="1" i="1" smtClean="0">
                          <a:latin typeface="Cambria Math" panose="02040503050406030204" pitchFamily="18" charset="0"/>
                        </a:rPr>
                        <m:t>= </m:t>
                      </m:r>
                      <m:rad>
                        <m:radPr>
                          <m:degHide m:val="on"/>
                          <m:ctrlPr>
                            <a:rPr lang="en-US" sz="2000" b="1"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1" i="1" smtClean="0">
                                  <a:latin typeface="Cambria Math" panose="02040503050406030204" pitchFamily="18" charset="0"/>
                                </a:rPr>
                                <m:t>ℏ</m:t>
                              </m:r>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0" i="1" smtClean="0">
                                              <a:latin typeface="Cambria Math" panose="02040503050406030204" pitchFamily="18" charset="0"/>
                                            </a:rPr>
                                            <m:t>𝑛</m:t>
                                          </m:r>
                                        </m:e>
                                      </m:acc>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𝑗</m:t>
                                  </m:r>
                                </m:sub>
                              </m:sSub>
                            </m:den>
                          </m:f>
                        </m:e>
                      </m:rad>
                    </m:oMath>
                  </m:oMathPara>
                </a14:m>
                <a:endParaRPr lang="en-US" sz="2000" b="1" dirty="0"/>
              </a:p>
            </p:txBody>
          </p:sp>
        </mc:Choice>
        <mc:Fallback xmlns="">
          <p:sp>
            <p:nvSpPr>
              <p:cNvPr id="24" name="TextBox 23">
                <a:extLst>
                  <a:ext uri="{FF2B5EF4-FFF2-40B4-BE49-F238E27FC236}">
                    <a16:creationId xmlns:a16="http://schemas.microsoft.com/office/drawing/2014/main" id="{581CF187-F0A7-88F5-7665-24632EFDDB4C}"/>
                  </a:ext>
                </a:extLst>
              </p:cNvPr>
              <p:cNvSpPr txBox="1">
                <a:spLocks noRot="1" noChangeAspect="1" noMove="1" noResize="1" noEditPoints="1" noAdjustHandles="1" noChangeArrowheads="1" noChangeShapeType="1" noTextEdit="1"/>
              </p:cNvSpPr>
              <p:nvPr/>
            </p:nvSpPr>
            <p:spPr>
              <a:xfrm>
                <a:off x="2154471" y="387867"/>
                <a:ext cx="2489399" cy="909352"/>
              </a:xfrm>
              <a:prstGeom prst="rect">
                <a:avLst/>
              </a:prstGeom>
              <a:blipFill>
                <a:blip r:embed="rId3"/>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30F6B4B5-B246-593B-8626-AB481D568E76}"/>
              </a:ext>
            </a:extLst>
          </p:cNvPr>
          <p:cNvCxnSpPr>
            <a:cxnSpLocks/>
          </p:cNvCxnSpPr>
          <p:nvPr/>
        </p:nvCxnSpPr>
        <p:spPr>
          <a:xfrm>
            <a:off x="5126254" y="2329441"/>
            <a:ext cx="0" cy="32313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76261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4763B8-7557-9801-5E97-96A163B41E7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B0C502-4DDD-9B29-39C9-1C4D589A278C}"/>
              </a:ext>
            </a:extLst>
          </p:cNvPr>
          <p:cNvPicPr>
            <a:picLocks noChangeAspect="1"/>
          </p:cNvPicPr>
          <p:nvPr/>
        </p:nvPicPr>
        <p:blipFill>
          <a:blip r:embed="rId2"/>
          <a:stretch>
            <a:fillRect/>
          </a:stretch>
        </p:blipFill>
        <p:spPr>
          <a:xfrm>
            <a:off x="833671" y="1813323"/>
            <a:ext cx="5646849" cy="4235137"/>
          </a:xfrm>
          <a:prstGeom prst="rect">
            <a:avLst/>
          </a:prstGeom>
        </p:spPr>
      </p:pic>
      <p:sp>
        <p:nvSpPr>
          <p:cNvPr id="5" name="Rectangle 4">
            <a:extLst>
              <a:ext uri="{FF2B5EF4-FFF2-40B4-BE49-F238E27FC236}">
                <a16:creationId xmlns:a16="http://schemas.microsoft.com/office/drawing/2014/main" id="{1093CCBB-3980-050E-19A4-92CFC6711916}"/>
              </a:ext>
            </a:extLst>
          </p:cNvPr>
          <p:cNvSpPr/>
          <p:nvPr/>
        </p:nvSpPr>
        <p:spPr>
          <a:xfrm>
            <a:off x="1559538" y="2329441"/>
            <a:ext cx="4338430" cy="323134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1622C84E-4AE6-4436-DEC0-39BC2C08FC74}"/>
              </a:ext>
            </a:extLst>
          </p:cNvPr>
          <p:cNvSpPr/>
          <p:nvPr/>
        </p:nvSpPr>
        <p:spPr>
          <a:xfrm>
            <a:off x="5934996" y="2053057"/>
            <a:ext cx="692653" cy="3584426"/>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6C1A8777-2EE6-9AA9-0250-E0E05B58C06F}"/>
              </a:ext>
            </a:extLst>
          </p:cNvPr>
          <p:cNvSpPr/>
          <p:nvPr/>
        </p:nvSpPr>
        <p:spPr>
          <a:xfrm rot="5400000">
            <a:off x="3785743" y="3547617"/>
            <a:ext cx="148148" cy="4338430"/>
          </a:xfrm>
          <a:prstGeom prst="round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E1C3030E-C32A-E68A-6FB0-C6D279D6554F}"/>
              </a:ext>
            </a:extLst>
          </p:cNvPr>
          <p:cNvSpPr txBox="1"/>
          <p:nvPr/>
        </p:nvSpPr>
        <p:spPr>
          <a:xfrm>
            <a:off x="2338122" y="1796919"/>
            <a:ext cx="2499462" cy="369332"/>
          </a:xfrm>
          <a:prstGeom prst="rect">
            <a:avLst/>
          </a:prstGeom>
          <a:noFill/>
        </p:spPr>
        <p:txBody>
          <a:bodyPr wrap="square" rtlCol="0">
            <a:spAutoFit/>
          </a:bodyPr>
          <a:lstStyle/>
          <a:p>
            <a:r>
              <a:rPr lang="en-US" dirty="0"/>
              <a:t>Exceedance Probabilities</a:t>
            </a:r>
          </a:p>
        </p:txBody>
      </p:sp>
      <p:cxnSp>
        <p:nvCxnSpPr>
          <p:cNvPr id="21" name="Straight Connector 20">
            <a:extLst>
              <a:ext uri="{FF2B5EF4-FFF2-40B4-BE49-F238E27FC236}">
                <a16:creationId xmlns:a16="http://schemas.microsoft.com/office/drawing/2014/main" id="{42A89888-FFFA-74B1-D2F0-59146F97D81E}"/>
              </a:ext>
            </a:extLst>
          </p:cNvPr>
          <p:cNvCxnSpPr>
            <a:cxnSpLocks/>
            <a:stCxn id="5" idx="1"/>
            <a:endCxn id="5" idx="3"/>
          </p:cNvCxnSpPr>
          <p:nvPr/>
        </p:nvCxnSpPr>
        <p:spPr>
          <a:xfrm>
            <a:off x="1559538" y="3945111"/>
            <a:ext cx="4338430" cy="0"/>
          </a:xfrm>
          <a:prstGeom prst="line">
            <a:avLst/>
          </a:prstGeom>
          <a:ln w="19050">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2" name="Freeform: Shape 21">
            <a:extLst>
              <a:ext uri="{FF2B5EF4-FFF2-40B4-BE49-F238E27FC236}">
                <a16:creationId xmlns:a16="http://schemas.microsoft.com/office/drawing/2014/main" id="{96C98418-1026-9E10-5A45-A984C9390812}"/>
              </a:ext>
            </a:extLst>
          </p:cNvPr>
          <p:cNvSpPr/>
          <p:nvPr/>
        </p:nvSpPr>
        <p:spPr>
          <a:xfrm>
            <a:off x="2067226" y="2843246"/>
            <a:ext cx="3437644" cy="2571693"/>
          </a:xfrm>
          <a:custGeom>
            <a:avLst/>
            <a:gdLst>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5634 w 2571859"/>
              <a:gd name="connsiteY8" fmla="*/ 5000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0879 w 2571859"/>
              <a:gd name="connsiteY8" fmla="*/ 515771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748603"/>
              <a:gd name="connsiteY0" fmla="*/ 0 h 1594517"/>
              <a:gd name="connsiteX1" fmla="*/ 59445 w 2748603"/>
              <a:gd name="connsiteY1" fmla="*/ 90915 h 1594517"/>
              <a:gd name="connsiteX2" fmla="*/ 150360 w 2748603"/>
              <a:gd name="connsiteY2" fmla="*/ 162599 h 1594517"/>
              <a:gd name="connsiteX3" fmla="*/ 295475 w 2748603"/>
              <a:gd name="connsiteY3" fmla="*/ 232534 h 1594517"/>
              <a:gd name="connsiteX4" fmla="*/ 627667 w 2748603"/>
              <a:gd name="connsiteY4" fmla="*/ 288482 h 1594517"/>
              <a:gd name="connsiteX5" fmla="*/ 2070076 w 2748603"/>
              <a:gd name="connsiteY5" fmla="*/ 386391 h 1594517"/>
              <a:gd name="connsiteX6" fmla="*/ 2438983 w 2748603"/>
              <a:gd name="connsiteY6" fmla="*/ 423106 h 1594517"/>
              <a:gd name="connsiteX7" fmla="*/ 2515911 w 2748603"/>
              <a:gd name="connsiteY7" fmla="*/ 451080 h 1594517"/>
              <a:gd name="connsiteX8" fmla="*/ 2748445 w 2748603"/>
              <a:gd name="connsiteY8" fmla="*/ 673124 h 1594517"/>
              <a:gd name="connsiteX9" fmla="*/ 2552627 w 2748603"/>
              <a:gd name="connsiteY9" fmla="*/ 594447 h 1594517"/>
              <a:gd name="connsiteX10" fmla="*/ 2571859 w 2748603"/>
              <a:gd name="connsiteY10" fmla="*/ 1594517 h 1594517"/>
              <a:gd name="connsiteX11" fmla="*/ 2571859 w 2748603"/>
              <a:gd name="connsiteY11" fmla="*/ 1594517 h 1594517"/>
              <a:gd name="connsiteX12" fmla="*/ 2571859 w 2748603"/>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47382 w 2571859"/>
              <a:gd name="connsiteY8" fmla="*/ 522764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496900 w 2571859"/>
              <a:gd name="connsiteY8" fmla="*/ 514192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39763 w 2571859"/>
              <a:gd name="connsiteY8" fmla="*/ 497047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15911 w 2571859"/>
              <a:gd name="connsiteY7" fmla="*/ 451080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52146 w 2571859"/>
              <a:gd name="connsiteY8" fmla="*/ 47323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438983 w 2571859"/>
              <a:gd name="connsiteY6" fmla="*/ 423106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528294 w 2571859"/>
              <a:gd name="connsiteY7" fmla="*/ 44441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548336 w 2571859"/>
              <a:gd name="connsiteY8" fmla="*/ 469425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52627 w 2571859"/>
              <a:gd name="connsiteY9" fmla="*/ 594447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71859 w 2571859"/>
              <a:gd name="connsiteY12" fmla="*/ 1594517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12" fmla="*/ 2566008 w 2571859"/>
              <a:gd name="connsiteY12" fmla="*/ 1337199 h 1594517"/>
              <a:gd name="connsiteX0" fmla="*/ 0 w 2767899"/>
              <a:gd name="connsiteY0" fmla="*/ 0 h 1594517"/>
              <a:gd name="connsiteX1" fmla="*/ 59445 w 2767899"/>
              <a:gd name="connsiteY1" fmla="*/ 90915 h 1594517"/>
              <a:gd name="connsiteX2" fmla="*/ 150360 w 2767899"/>
              <a:gd name="connsiteY2" fmla="*/ 162599 h 1594517"/>
              <a:gd name="connsiteX3" fmla="*/ 295475 w 2767899"/>
              <a:gd name="connsiteY3" fmla="*/ 232534 h 1594517"/>
              <a:gd name="connsiteX4" fmla="*/ 627667 w 2767899"/>
              <a:gd name="connsiteY4" fmla="*/ 288482 h 1594517"/>
              <a:gd name="connsiteX5" fmla="*/ 2070076 w 2767899"/>
              <a:gd name="connsiteY5" fmla="*/ 386391 h 1594517"/>
              <a:gd name="connsiteX6" fmla="*/ 2333150 w 2767899"/>
              <a:gd name="connsiteY6" fmla="*/ 414639 h 1594517"/>
              <a:gd name="connsiteX7" fmla="*/ 2415052 w 2767899"/>
              <a:gd name="connsiteY7" fmla="*/ 463462 h 1594517"/>
              <a:gd name="connsiteX8" fmla="*/ 2464727 w 2767899"/>
              <a:gd name="connsiteY8" fmla="*/ 524458 h 1594517"/>
              <a:gd name="connsiteX9" fmla="*/ 2508177 w 2767899"/>
              <a:gd name="connsiteY9" fmla="*/ 620906 h 1594517"/>
              <a:gd name="connsiteX10" fmla="*/ 2571859 w 2767899"/>
              <a:gd name="connsiteY10" fmla="*/ 1594517 h 1594517"/>
              <a:gd name="connsiteX11" fmla="*/ 2571859 w 2767899"/>
              <a:gd name="connsiteY11" fmla="*/ 1594517 h 1594517"/>
              <a:gd name="connsiteX12" fmla="*/ 2767899 w 2767899"/>
              <a:gd name="connsiteY12" fmla="*/ 1419541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11" fmla="*/ 2571859 w 2571859"/>
              <a:gd name="connsiteY11" fmla="*/ 1594517 h 1594517"/>
              <a:gd name="connsiteX0" fmla="*/ 0 w 2890789"/>
              <a:gd name="connsiteY0" fmla="*/ 0 h 1594517"/>
              <a:gd name="connsiteX1" fmla="*/ 59445 w 2890789"/>
              <a:gd name="connsiteY1" fmla="*/ 90915 h 1594517"/>
              <a:gd name="connsiteX2" fmla="*/ 150360 w 2890789"/>
              <a:gd name="connsiteY2" fmla="*/ 162599 h 1594517"/>
              <a:gd name="connsiteX3" fmla="*/ 295475 w 2890789"/>
              <a:gd name="connsiteY3" fmla="*/ 232534 h 1594517"/>
              <a:gd name="connsiteX4" fmla="*/ 627667 w 2890789"/>
              <a:gd name="connsiteY4" fmla="*/ 288482 h 1594517"/>
              <a:gd name="connsiteX5" fmla="*/ 2070076 w 2890789"/>
              <a:gd name="connsiteY5" fmla="*/ 386391 h 1594517"/>
              <a:gd name="connsiteX6" fmla="*/ 2333150 w 2890789"/>
              <a:gd name="connsiteY6" fmla="*/ 414639 h 1594517"/>
              <a:gd name="connsiteX7" fmla="*/ 2415052 w 2890789"/>
              <a:gd name="connsiteY7" fmla="*/ 463462 h 1594517"/>
              <a:gd name="connsiteX8" fmla="*/ 2464727 w 2890789"/>
              <a:gd name="connsiteY8" fmla="*/ 524458 h 1594517"/>
              <a:gd name="connsiteX9" fmla="*/ 2508177 w 2890789"/>
              <a:gd name="connsiteY9" fmla="*/ 620906 h 1594517"/>
              <a:gd name="connsiteX10" fmla="*/ 2571859 w 2890789"/>
              <a:gd name="connsiteY10" fmla="*/ 1594517 h 1594517"/>
              <a:gd name="connsiteX11" fmla="*/ 2890789 w 2890789"/>
              <a:gd name="connsiteY11" fmla="*/ 1558492 h 1594517"/>
              <a:gd name="connsiteX0" fmla="*/ 0 w 2571859"/>
              <a:gd name="connsiteY0" fmla="*/ 0 h 1594517"/>
              <a:gd name="connsiteX1" fmla="*/ 59445 w 2571859"/>
              <a:gd name="connsiteY1" fmla="*/ 90915 h 1594517"/>
              <a:gd name="connsiteX2" fmla="*/ 150360 w 2571859"/>
              <a:gd name="connsiteY2" fmla="*/ 162599 h 1594517"/>
              <a:gd name="connsiteX3" fmla="*/ 295475 w 2571859"/>
              <a:gd name="connsiteY3" fmla="*/ 232534 h 1594517"/>
              <a:gd name="connsiteX4" fmla="*/ 627667 w 2571859"/>
              <a:gd name="connsiteY4" fmla="*/ 288482 h 1594517"/>
              <a:gd name="connsiteX5" fmla="*/ 2070076 w 2571859"/>
              <a:gd name="connsiteY5" fmla="*/ 386391 h 1594517"/>
              <a:gd name="connsiteX6" fmla="*/ 2333150 w 2571859"/>
              <a:gd name="connsiteY6" fmla="*/ 414639 h 1594517"/>
              <a:gd name="connsiteX7" fmla="*/ 2415052 w 2571859"/>
              <a:gd name="connsiteY7" fmla="*/ 463462 h 1594517"/>
              <a:gd name="connsiteX8" fmla="*/ 2464727 w 2571859"/>
              <a:gd name="connsiteY8" fmla="*/ 524458 h 1594517"/>
              <a:gd name="connsiteX9" fmla="*/ 2508177 w 2571859"/>
              <a:gd name="connsiteY9" fmla="*/ 620906 h 1594517"/>
              <a:gd name="connsiteX10" fmla="*/ 2571859 w 2571859"/>
              <a:gd name="connsiteY10" fmla="*/ 1594517 h 1594517"/>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0 w 2545526"/>
              <a:gd name="connsiteY0" fmla="*/ 0 h 1324333"/>
              <a:gd name="connsiteX1" fmla="*/ 59445 w 2545526"/>
              <a:gd name="connsiteY1" fmla="*/ 90915 h 1324333"/>
              <a:gd name="connsiteX2" fmla="*/ 150360 w 2545526"/>
              <a:gd name="connsiteY2" fmla="*/ 162599 h 1324333"/>
              <a:gd name="connsiteX3" fmla="*/ 295475 w 2545526"/>
              <a:gd name="connsiteY3" fmla="*/ 232534 h 1324333"/>
              <a:gd name="connsiteX4" fmla="*/ 627667 w 2545526"/>
              <a:gd name="connsiteY4" fmla="*/ 288482 h 1324333"/>
              <a:gd name="connsiteX5" fmla="*/ 2070076 w 2545526"/>
              <a:gd name="connsiteY5" fmla="*/ 386391 h 1324333"/>
              <a:gd name="connsiteX6" fmla="*/ 2333150 w 2545526"/>
              <a:gd name="connsiteY6" fmla="*/ 414639 h 1324333"/>
              <a:gd name="connsiteX7" fmla="*/ 2415052 w 2545526"/>
              <a:gd name="connsiteY7" fmla="*/ 463462 h 1324333"/>
              <a:gd name="connsiteX8" fmla="*/ 2464727 w 2545526"/>
              <a:gd name="connsiteY8" fmla="*/ 524458 h 1324333"/>
              <a:gd name="connsiteX9" fmla="*/ 2508177 w 2545526"/>
              <a:gd name="connsiteY9" fmla="*/ 620906 h 1324333"/>
              <a:gd name="connsiteX10" fmla="*/ 2545526 w 2545526"/>
              <a:gd name="connsiteY10" fmla="*/ 1324333 h 1324333"/>
              <a:gd name="connsiteX0" fmla="*/ 2244 w 2547770"/>
              <a:gd name="connsiteY0" fmla="*/ 1433 h 1325766"/>
              <a:gd name="connsiteX1" fmla="*/ 5169 w 2547770"/>
              <a:gd name="connsiteY1" fmla="*/ 9004 h 1325766"/>
              <a:gd name="connsiteX2" fmla="*/ 61689 w 2547770"/>
              <a:gd name="connsiteY2" fmla="*/ 92348 h 1325766"/>
              <a:gd name="connsiteX3" fmla="*/ 152604 w 2547770"/>
              <a:gd name="connsiteY3" fmla="*/ 164032 h 1325766"/>
              <a:gd name="connsiteX4" fmla="*/ 297719 w 2547770"/>
              <a:gd name="connsiteY4" fmla="*/ 233967 h 1325766"/>
              <a:gd name="connsiteX5" fmla="*/ 629911 w 2547770"/>
              <a:gd name="connsiteY5" fmla="*/ 289915 h 1325766"/>
              <a:gd name="connsiteX6" fmla="*/ 2072320 w 2547770"/>
              <a:gd name="connsiteY6" fmla="*/ 387824 h 1325766"/>
              <a:gd name="connsiteX7" fmla="*/ 2335394 w 2547770"/>
              <a:gd name="connsiteY7" fmla="*/ 416072 h 1325766"/>
              <a:gd name="connsiteX8" fmla="*/ 2417296 w 2547770"/>
              <a:gd name="connsiteY8" fmla="*/ 464895 h 1325766"/>
              <a:gd name="connsiteX9" fmla="*/ 2466971 w 2547770"/>
              <a:gd name="connsiteY9" fmla="*/ 525891 h 1325766"/>
              <a:gd name="connsiteX10" fmla="*/ 2510421 w 2547770"/>
              <a:gd name="connsiteY10" fmla="*/ 622339 h 1325766"/>
              <a:gd name="connsiteX11" fmla="*/ 2547770 w 2547770"/>
              <a:gd name="connsiteY11" fmla="*/ 1325766 h 1325766"/>
              <a:gd name="connsiteX0" fmla="*/ 12709 w 2558235"/>
              <a:gd name="connsiteY0" fmla="*/ 364827 h 1689160"/>
              <a:gd name="connsiteX1" fmla="*/ 2719 w 2558235"/>
              <a:gd name="connsiteY1" fmla="*/ 440 h 1689160"/>
              <a:gd name="connsiteX2" fmla="*/ 72154 w 2558235"/>
              <a:gd name="connsiteY2" fmla="*/ 455742 h 1689160"/>
              <a:gd name="connsiteX3" fmla="*/ 163069 w 2558235"/>
              <a:gd name="connsiteY3" fmla="*/ 527426 h 1689160"/>
              <a:gd name="connsiteX4" fmla="*/ 308184 w 2558235"/>
              <a:gd name="connsiteY4" fmla="*/ 597361 h 1689160"/>
              <a:gd name="connsiteX5" fmla="*/ 640376 w 2558235"/>
              <a:gd name="connsiteY5" fmla="*/ 653309 h 1689160"/>
              <a:gd name="connsiteX6" fmla="*/ 2082785 w 2558235"/>
              <a:gd name="connsiteY6" fmla="*/ 751218 h 1689160"/>
              <a:gd name="connsiteX7" fmla="*/ 2345859 w 2558235"/>
              <a:gd name="connsiteY7" fmla="*/ 779466 h 1689160"/>
              <a:gd name="connsiteX8" fmla="*/ 2427761 w 2558235"/>
              <a:gd name="connsiteY8" fmla="*/ 828289 h 1689160"/>
              <a:gd name="connsiteX9" fmla="*/ 2477436 w 2558235"/>
              <a:gd name="connsiteY9" fmla="*/ 889285 h 1689160"/>
              <a:gd name="connsiteX10" fmla="*/ 2520886 w 2558235"/>
              <a:gd name="connsiteY10" fmla="*/ 985733 h 1689160"/>
              <a:gd name="connsiteX11" fmla="*/ 2558235 w 2558235"/>
              <a:gd name="connsiteY11" fmla="*/ 1689160 h 1689160"/>
              <a:gd name="connsiteX0" fmla="*/ 0 w 2687587"/>
              <a:gd name="connsiteY0" fmla="*/ 0 h 1960354"/>
              <a:gd name="connsiteX1" fmla="*/ 132071 w 2687587"/>
              <a:gd name="connsiteY1" fmla="*/ 271634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687587"/>
              <a:gd name="connsiteY0" fmla="*/ 0 h 1960354"/>
              <a:gd name="connsiteX1" fmla="*/ 103012 w 2687587"/>
              <a:gd name="connsiteY1" fmla="*/ 575448 h 1960354"/>
              <a:gd name="connsiteX2" fmla="*/ 201506 w 2687587"/>
              <a:gd name="connsiteY2" fmla="*/ 726936 h 1960354"/>
              <a:gd name="connsiteX3" fmla="*/ 292421 w 2687587"/>
              <a:gd name="connsiteY3" fmla="*/ 798620 h 1960354"/>
              <a:gd name="connsiteX4" fmla="*/ 437536 w 2687587"/>
              <a:gd name="connsiteY4" fmla="*/ 868555 h 1960354"/>
              <a:gd name="connsiteX5" fmla="*/ 769728 w 2687587"/>
              <a:gd name="connsiteY5" fmla="*/ 924503 h 1960354"/>
              <a:gd name="connsiteX6" fmla="*/ 2212137 w 2687587"/>
              <a:gd name="connsiteY6" fmla="*/ 1022412 h 1960354"/>
              <a:gd name="connsiteX7" fmla="*/ 2475211 w 2687587"/>
              <a:gd name="connsiteY7" fmla="*/ 1050660 h 1960354"/>
              <a:gd name="connsiteX8" fmla="*/ 2557113 w 2687587"/>
              <a:gd name="connsiteY8" fmla="*/ 1099483 h 1960354"/>
              <a:gd name="connsiteX9" fmla="*/ 2606788 w 2687587"/>
              <a:gd name="connsiteY9" fmla="*/ 1160479 h 1960354"/>
              <a:gd name="connsiteX10" fmla="*/ 2650238 w 2687587"/>
              <a:gd name="connsiteY10" fmla="*/ 1256927 h 1960354"/>
              <a:gd name="connsiteX11" fmla="*/ 2687587 w 2687587"/>
              <a:gd name="connsiteY11" fmla="*/ 1960354 h 1960354"/>
              <a:gd name="connsiteX0" fmla="*/ 0 w 2702628"/>
              <a:gd name="connsiteY0" fmla="*/ 0 h 2166666"/>
              <a:gd name="connsiteX1" fmla="*/ 103012 w 2702628"/>
              <a:gd name="connsiteY1" fmla="*/ 575448 h 2166666"/>
              <a:gd name="connsiteX2" fmla="*/ 201506 w 2702628"/>
              <a:gd name="connsiteY2" fmla="*/ 726936 h 2166666"/>
              <a:gd name="connsiteX3" fmla="*/ 292421 w 2702628"/>
              <a:gd name="connsiteY3" fmla="*/ 798620 h 2166666"/>
              <a:gd name="connsiteX4" fmla="*/ 437536 w 2702628"/>
              <a:gd name="connsiteY4" fmla="*/ 868555 h 2166666"/>
              <a:gd name="connsiteX5" fmla="*/ 769728 w 2702628"/>
              <a:gd name="connsiteY5" fmla="*/ 924503 h 2166666"/>
              <a:gd name="connsiteX6" fmla="*/ 2212137 w 2702628"/>
              <a:gd name="connsiteY6" fmla="*/ 1022412 h 2166666"/>
              <a:gd name="connsiteX7" fmla="*/ 2475211 w 2702628"/>
              <a:gd name="connsiteY7" fmla="*/ 1050660 h 2166666"/>
              <a:gd name="connsiteX8" fmla="*/ 2557113 w 2702628"/>
              <a:gd name="connsiteY8" fmla="*/ 1099483 h 2166666"/>
              <a:gd name="connsiteX9" fmla="*/ 2606788 w 2702628"/>
              <a:gd name="connsiteY9" fmla="*/ 1160479 h 2166666"/>
              <a:gd name="connsiteX10" fmla="*/ 2650238 w 2702628"/>
              <a:gd name="connsiteY10" fmla="*/ 1256927 h 2166666"/>
              <a:gd name="connsiteX11" fmla="*/ 2702628 w 2702628"/>
              <a:gd name="connsiteY11" fmla="*/ 2166666 h 2166666"/>
              <a:gd name="connsiteX0" fmla="*/ 0 w 2702628"/>
              <a:gd name="connsiteY0" fmla="*/ 0 h 2181762"/>
              <a:gd name="connsiteX1" fmla="*/ 103012 w 2702628"/>
              <a:gd name="connsiteY1" fmla="*/ 575448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01506 w 2702628"/>
              <a:gd name="connsiteY2" fmla="*/ 726936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292421 w 2702628"/>
              <a:gd name="connsiteY3" fmla="*/ 798620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437536 w 2702628"/>
              <a:gd name="connsiteY4" fmla="*/ 868555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769728 w 2702628"/>
              <a:gd name="connsiteY5" fmla="*/ 924503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12137 w 2702628"/>
              <a:gd name="connsiteY6" fmla="*/ 102241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475211 w 2702628"/>
              <a:gd name="connsiteY7" fmla="*/ 1050660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520218 w 2702628"/>
              <a:gd name="connsiteY7" fmla="*/ 995903 h 2181762"/>
              <a:gd name="connsiteX8" fmla="*/ 2557113 w 2702628"/>
              <a:gd name="connsiteY8" fmla="*/ 1099483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02628"/>
              <a:gd name="connsiteY0" fmla="*/ 0 h 2181762"/>
              <a:gd name="connsiteX1" fmla="*/ 161257 w 2702628"/>
              <a:gd name="connsiteY1" fmla="*/ 486793 h 2181762"/>
              <a:gd name="connsiteX2" fmla="*/ 265045 w 2702628"/>
              <a:gd name="connsiteY2" fmla="*/ 593954 h 2181762"/>
              <a:gd name="connsiteX3" fmla="*/ 379787 w 2702628"/>
              <a:gd name="connsiteY3" fmla="*/ 689106 h 2181762"/>
              <a:gd name="connsiteX4" fmla="*/ 524903 w 2702628"/>
              <a:gd name="connsiteY4" fmla="*/ 777293 h 2181762"/>
              <a:gd name="connsiteX5" fmla="*/ 857094 w 2702628"/>
              <a:gd name="connsiteY5" fmla="*/ 838456 h 2181762"/>
              <a:gd name="connsiteX6" fmla="*/ 2246554 w 2702628"/>
              <a:gd name="connsiteY6" fmla="*/ 949402 h 2181762"/>
              <a:gd name="connsiteX7" fmla="*/ 2520218 w 2702628"/>
              <a:gd name="connsiteY7" fmla="*/ 995903 h 2181762"/>
              <a:gd name="connsiteX8" fmla="*/ 2670954 w 2702628"/>
              <a:gd name="connsiteY8" fmla="*/ 1070801 h 2181762"/>
              <a:gd name="connsiteX9" fmla="*/ 2606788 w 2702628"/>
              <a:gd name="connsiteY9" fmla="*/ 1160479 h 2181762"/>
              <a:gd name="connsiteX10" fmla="*/ 2650238 w 2702628"/>
              <a:gd name="connsiteY10" fmla="*/ 1256927 h 2181762"/>
              <a:gd name="connsiteX11" fmla="*/ 2702628 w 2702628"/>
              <a:gd name="connsiteY11" fmla="*/ 2181762 h 2181762"/>
              <a:gd name="connsiteX0" fmla="*/ 0 w 2786931"/>
              <a:gd name="connsiteY0" fmla="*/ 0 h 2181762"/>
              <a:gd name="connsiteX1" fmla="*/ 161257 w 2786931"/>
              <a:gd name="connsiteY1" fmla="*/ 486793 h 2181762"/>
              <a:gd name="connsiteX2" fmla="*/ 265045 w 2786931"/>
              <a:gd name="connsiteY2" fmla="*/ 593954 h 2181762"/>
              <a:gd name="connsiteX3" fmla="*/ 379787 w 2786931"/>
              <a:gd name="connsiteY3" fmla="*/ 689106 h 2181762"/>
              <a:gd name="connsiteX4" fmla="*/ 524903 w 2786931"/>
              <a:gd name="connsiteY4" fmla="*/ 777293 h 2181762"/>
              <a:gd name="connsiteX5" fmla="*/ 857094 w 2786931"/>
              <a:gd name="connsiteY5" fmla="*/ 838456 h 2181762"/>
              <a:gd name="connsiteX6" fmla="*/ 2246554 w 2786931"/>
              <a:gd name="connsiteY6" fmla="*/ 949402 h 2181762"/>
              <a:gd name="connsiteX7" fmla="*/ 2520218 w 2786931"/>
              <a:gd name="connsiteY7" fmla="*/ 995903 h 2181762"/>
              <a:gd name="connsiteX8" fmla="*/ 2670954 w 2786931"/>
              <a:gd name="connsiteY8" fmla="*/ 1070801 h 2181762"/>
              <a:gd name="connsiteX9" fmla="*/ 2786816 w 2786931"/>
              <a:gd name="connsiteY9" fmla="*/ 1155264 h 2181762"/>
              <a:gd name="connsiteX10" fmla="*/ 2650238 w 2786931"/>
              <a:gd name="connsiteY10" fmla="*/ 1256927 h 2181762"/>
              <a:gd name="connsiteX11" fmla="*/ 2702628 w 2786931"/>
              <a:gd name="connsiteY11" fmla="*/ 2181762 h 2181762"/>
              <a:gd name="connsiteX0" fmla="*/ 0 w 2887670"/>
              <a:gd name="connsiteY0" fmla="*/ 0 h 2181762"/>
              <a:gd name="connsiteX1" fmla="*/ 161257 w 2887670"/>
              <a:gd name="connsiteY1" fmla="*/ 486793 h 2181762"/>
              <a:gd name="connsiteX2" fmla="*/ 265045 w 2887670"/>
              <a:gd name="connsiteY2" fmla="*/ 593954 h 2181762"/>
              <a:gd name="connsiteX3" fmla="*/ 379787 w 2887670"/>
              <a:gd name="connsiteY3" fmla="*/ 689106 h 2181762"/>
              <a:gd name="connsiteX4" fmla="*/ 524903 w 2887670"/>
              <a:gd name="connsiteY4" fmla="*/ 777293 h 2181762"/>
              <a:gd name="connsiteX5" fmla="*/ 857094 w 2887670"/>
              <a:gd name="connsiteY5" fmla="*/ 838456 h 2181762"/>
              <a:gd name="connsiteX6" fmla="*/ 2246554 w 2887670"/>
              <a:gd name="connsiteY6" fmla="*/ 949402 h 2181762"/>
              <a:gd name="connsiteX7" fmla="*/ 2520218 w 2887670"/>
              <a:gd name="connsiteY7" fmla="*/ 995903 h 2181762"/>
              <a:gd name="connsiteX8" fmla="*/ 2670954 w 2887670"/>
              <a:gd name="connsiteY8" fmla="*/ 1070801 h 2181762"/>
              <a:gd name="connsiteX9" fmla="*/ 2786816 w 2887670"/>
              <a:gd name="connsiteY9" fmla="*/ 1155264 h 2181762"/>
              <a:gd name="connsiteX10" fmla="*/ 2885863 w 2887670"/>
              <a:gd name="connsiteY10" fmla="*/ 1267357 h 2181762"/>
              <a:gd name="connsiteX11" fmla="*/ 2702628 w 2887670"/>
              <a:gd name="connsiteY11" fmla="*/ 2181762 h 2181762"/>
              <a:gd name="connsiteX0" fmla="*/ 0 w 2985907"/>
              <a:gd name="connsiteY0" fmla="*/ 0 h 2200014"/>
              <a:gd name="connsiteX1" fmla="*/ 161257 w 2985907"/>
              <a:gd name="connsiteY1" fmla="*/ 486793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 name="connsiteX0" fmla="*/ 0 w 2985907"/>
              <a:gd name="connsiteY0" fmla="*/ 0 h 2200014"/>
              <a:gd name="connsiteX1" fmla="*/ 185085 w 2985907"/>
              <a:gd name="connsiteY1" fmla="*/ 471148 h 2200014"/>
              <a:gd name="connsiteX2" fmla="*/ 265045 w 2985907"/>
              <a:gd name="connsiteY2" fmla="*/ 593954 h 2200014"/>
              <a:gd name="connsiteX3" fmla="*/ 379787 w 2985907"/>
              <a:gd name="connsiteY3" fmla="*/ 689106 h 2200014"/>
              <a:gd name="connsiteX4" fmla="*/ 524903 w 2985907"/>
              <a:gd name="connsiteY4" fmla="*/ 777293 h 2200014"/>
              <a:gd name="connsiteX5" fmla="*/ 857094 w 2985907"/>
              <a:gd name="connsiteY5" fmla="*/ 838456 h 2200014"/>
              <a:gd name="connsiteX6" fmla="*/ 2246554 w 2985907"/>
              <a:gd name="connsiteY6" fmla="*/ 949402 h 2200014"/>
              <a:gd name="connsiteX7" fmla="*/ 2520218 w 2985907"/>
              <a:gd name="connsiteY7" fmla="*/ 995903 h 2200014"/>
              <a:gd name="connsiteX8" fmla="*/ 2670954 w 2985907"/>
              <a:gd name="connsiteY8" fmla="*/ 1070801 h 2200014"/>
              <a:gd name="connsiteX9" fmla="*/ 2786816 w 2985907"/>
              <a:gd name="connsiteY9" fmla="*/ 1155264 h 2200014"/>
              <a:gd name="connsiteX10" fmla="*/ 2885863 w 2985907"/>
              <a:gd name="connsiteY10" fmla="*/ 1267357 h 2200014"/>
              <a:gd name="connsiteX11" fmla="*/ 2985907 w 2985907"/>
              <a:gd name="connsiteY11" fmla="*/ 2200014 h 2200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85907" h="2200014">
                <a:moveTo>
                  <a:pt x="0" y="0"/>
                </a:moveTo>
                <a:cubicBezTo>
                  <a:pt x="488" y="1262"/>
                  <a:pt x="140911" y="372156"/>
                  <a:pt x="185085" y="471148"/>
                </a:cubicBezTo>
                <a:cubicBezTo>
                  <a:pt x="229259" y="570140"/>
                  <a:pt x="232595" y="557628"/>
                  <a:pt x="265045" y="593954"/>
                </a:cubicBezTo>
                <a:cubicBezTo>
                  <a:pt x="297495" y="630280"/>
                  <a:pt x="336477" y="658550"/>
                  <a:pt x="379787" y="689106"/>
                </a:cubicBezTo>
                <a:cubicBezTo>
                  <a:pt x="423097" y="719663"/>
                  <a:pt x="445352" y="752401"/>
                  <a:pt x="524903" y="777293"/>
                </a:cubicBezTo>
                <a:cubicBezTo>
                  <a:pt x="604454" y="802185"/>
                  <a:pt x="570152" y="809771"/>
                  <a:pt x="857094" y="838456"/>
                </a:cubicBezTo>
                <a:cubicBezTo>
                  <a:pt x="1144036" y="867141"/>
                  <a:pt x="1969367" y="923161"/>
                  <a:pt x="2246554" y="949402"/>
                </a:cubicBezTo>
                <a:cubicBezTo>
                  <a:pt x="2523741" y="975643"/>
                  <a:pt x="2449485" y="975670"/>
                  <a:pt x="2520218" y="995903"/>
                </a:cubicBezTo>
                <a:cubicBezTo>
                  <a:pt x="2590951" y="1016136"/>
                  <a:pt x="2626521" y="1044241"/>
                  <a:pt x="2670954" y="1070801"/>
                </a:cubicBezTo>
                <a:cubicBezTo>
                  <a:pt x="2715387" y="1097361"/>
                  <a:pt x="2750998" y="1122505"/>
                  <a:pt x="2786816" y="1155264"/>
                </a:cubicBezTo>
                <a:cubicBezTo>
                  <a:pt x="2822634" y="1188023"/>
                  <a:pt x="2844539" y="1200004"/>
                  <a:pt x="2885863" y="1267357"/>
                </a:cubicBezTo>
                <a:cubicBezTo>
                  <a:pt x="2923877" y="1339600"/>
                  <a:pt x="2985907" y="2200014"/>
                  <a:pt x="2985907" y="2200014"/>
                </a:cubicBezTo>
              </a:path>
            </a:pathLst>
          </a:custGeom>
          <a:noFill/>
          <a:ln w="28575">
            <a:solidFill>
              <a:srgbClr val="00B0F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69635583-2289-C5AF-D4C2-2BB7AAFE2AC5}"/>
                  </a:ext>
                </a:extLst>
              </p:cNvPr>
              <p:cNvSpPr txBox="1"/>
              <p:nvPr/>
            </p:nvSpPr>
            <p:spPr>
              <a:xfrm>
                <a:off x="2154471" y="387867"/>
                <a:ext cx="2489399" cy="90935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0" i="1" smtClean="0">
                              <a:latin typeface="Cambria Math" panose="02040503050406030204" pitchFamily="18" charset="0"/>
                            </a:rPr>
                            <m:t>𝐴</m:t>
                          </m:r>
                        </m:e>
                        <m:sub>
                          <m:r>
                            <a:rPr lang="en-US" sz="2000" b="0" i="1" smtClean="0">
                              <a:latin typeface="Cambria Math" panose="02040503050406030204" pitchFamily="18" charset="0"/>
                            </a:rPr>
                            <m:t>𝑗𝑘</m:t>
                          </m:r>
                        </m:sub>
                      </m:sSub>
                      <m:r>
                        <a:rPr lang="en-US" sz="2000" b="1" i="1" smtClean="0">
                          <a:latin typeface="Cambria Math" panose="02040503050406030204" pitchFamily="18" charset="0"/>
                        </a:rPr>
                        <m:t>= </m:t>
                      </m:r>
                      <m:rad>
                        <m:radPr>
                          <m:degHide m:val="on"/>
                          <m:ctrlPr>
                            <a:rPr lang="en-US" sz="2000" b="1" i="1" smtClean="0">
                              <a:latin typeface="Cambria Math" panose="02040503050406030204" pitchFamily="18" charset="0"/>
                            </a:rPr>
                          </m:ctrlPr>
                        </m:radPr>
                        <m:deg/>
                        <m:e>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2</m:t>
                              </m:r>
                              <m:r>
                                <a:rPr lang="en-US" sz="2000" b="1" i="1" smtClean="0">
                                  <a:latin typeface="Cambria Math" panose="02040503050406030204" pitchFamily="18" charset="0"/>
                                </a:rPr>
                                <m:t>ℏ</m:t>
                              </m:r>
                              <m:d>
                                <m:dPr>
                                  <m:ctrlPr>
                                    <a:rPr lang="en-US" sz="2000" b="0" i="1" smtClean="0">
                                      <a:latin typeface="Cambria Math" panose="02040503050406030204" pitchFamily="18" charset="0"/>
                                    </a:rPr>
                                  </m:ctrlPr>
                                </m:dPr>
                                <m:e>
                                  <m:sSub>
                                    <m:sSubPr>
                                      <m:ctrlPr>
                                        <a:rPr lang="en-US" sz="2000" b="1" i="1" smtClean="0">
                                          <a:latin typeface="Cambria Math" panose="02040503050406030204" pitchFamily="18" charset="0"/>
                                        </a:rPr>
                                      </m:ctrlPr>
                                    </m:sSubPr>
                                    <m:e>
                                      <m:acc>
                                        <m:accPr>
                                          <m:chr m:val="̅"/>
                                          <m:ctrlPr>
                                            <a:rPr lang="en-US" sz="2000" b="1" i="1" smtClean="0">
                                              <a:latin typeface="Cambria Math" panose="02040503050406030204" pitchFamily="18" charset="0"/>
                                            </a:rPr>
                                          </m:ctrlPr>
                                        </m:accPr>
                                        <m:e>
                                          <m:r>
                                            <a:rPr lang="en-US" sz="2000" b="0" i="1" smtClean="0">
                                              <a:latin typeface="Cambria Math" panose="02040503050406030204" pitchFamily="18" charset="0"/>
                                            </a:rPr>
                                            <m:t>𝑛</m:t>
                                          </m:r>
                                        </m:e>
                                      </m:acc>
                                    </m:e>
                                    <m:sub>
                                      <m:r>
                                        <a:rPr lang="en-US" sz="2000" b="0" i="1" smtClean="0">
                                          <a:latin typeface="Cambria Math" panose="02040503050406030204" pitchFamily="18" charset="0"/>
                                        </a:rPr>
                                        <m:t>𝑗</m:t>
                                      </m:r>
                                    </m:sub>
                                  </m:sSub>
                                  <m:r>
                                    <a:rPr lang="en-US" sz="2000" b="0" i="1" smtClean="0">
                                      <a:latin typeface="Cambria Math" panose="02040503050406030204" pitchFamily="18" charset="0"/>
                                    </a:rPr>
                                    <m:t>+</m:t>
                                  </m:r>
                                  <m:f>
                                    <m:fPr>
                                      <m:type m:val="lin"/>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e>
                              </m:d>
                            </m:num>
                            <m:den>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𝑚</m:t>
                                  </m:r>
                                </m:e>
                                <m:sub>
                                  <m:r>
                                    <a:rPr lang="en-US" sz="2000" b="0" i="1" smtClean="0">
                                      <a:latin typeface="Cambria Math" panose="02040503050406030204" pitchFamily="18" charset="0"/>
                                    </a:rPr>
                                    <m:t>𝑘</m:t>
                                  </m:r>
                                </m:sub>
                              </m:s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𝜔</m:t>
                                  </m:r>
                                </m:e>
                                <m:sub>
                                  <m:r>
                                    <a:rPr lang="en-US" sz="2000" b="0" i="1" smtClean="0">
                                      <a:latin typeface="Cambria Math" panose="02040503050406030204" pitchFamily="18" charset="0"/>
                                    </a:rPr>
                                    <m:t>𝑗</m:t>
                                  </m:r>
                                </m:sub>
                              </m:sSub>
                            </m:den>
                          </m:f>
                        </m:e>
                      </m:rad>
                    </m:oMath>
                  </m:oMathPara>
                </a14:m>
                <a:endParaRPr lang="en-US" sz="2000" b="1" dirty="0"/>
              </a:p>
            </p:txBody>
          </p:sp>
        </mc:Choice>
        <mc:Fallback xmlns="">
          <p:sp>
            <p:nvSpPr>
              <p:cNvPr id="24" name="TextBox 23">
                <a:extLst>
                  <a:ext uri="{FF2B5EF4-FFF2-40B4-BE49-F238E27FC236}">
                    <a16:creationId xmlns:a16="http://schemas.microsoft.com/office/drawing/2014/main" id="{69635583-2289-C5AF-D4C2-2BB7AAFE2AC5}"/>
                  </a:ext>
                </a:extLst>
              </p:cNvPr>
              <p:cNvSpPr txBox="1">
                <a:spLocks noRot="1" noChangeAspect="1" noMove="1" noResize="1" noEditPoints="1" noAdjustHandles="1" noChangeArrowheads="1" noChangeShapeType="1" noTextEdit="1"/>
              </p:cNvSpPr>
              <p:nvPr/>
            </p:nvSpPr>
            <p:spPr>
              <a:xfrm>
                <a:off x="2154471" y="387867"/>
                <a:ext cx="2489399" cy="909352"/>
              </a:xfrm>
              <a:prstGeom prst="rect">
                <a:avLst/>
              </a:prstGeom>
              <a:blipFill>
                <a:blip r:embed="rId3"/>
                <a:stretch>
                  <a:fillRect/>
                </a:stretch>
              </a:blipFill>
            </p:spPr>
            <p:txBody>
              <a:bodyPr/>
              <a:lstStyle/>
              <a:p>
                <a:r>
                  <a:rPr lang="en-US">
                    <a:noFill/>
                  </a:rPr>
                  <a:t> </a:t>
                </a:r>
              </a:p>
            </p:txBody>
          </p:sp>
        </mc:Fallback>
      </mc:AlternateContent>
      <p:cxnSp>
        <p:nvCxnSpPr>
          <p:cNvPr id="8" name="Straight Connector 7">
            <a:extLst>
              <a:ext uri="{FF2B5EF4-FFF2-40B4-BE49-F238E27FC236}">
                <a16:creationId xmlns:a16="http://schemas.microsoft.com/office/drawing/2014/main" id="{A9FD1BCC-57ED-6C68-EEB7-373DE37888B8}"/>
              </a:ext>
            </a:extLst>
          </p:cNvPr>
          <p:cNvCxnSpPr>
            <a:cxnSpLocks/>
          </p:cNvCxnSpPr>
          <p:nvPr/>
        </p:nvCxnSpPr>
        <p:spPr>
          <a:xfrm>
            <a:off x="5126254" y="2329441"/>
            <a:ext cx="0" cy="3231340"/>
          </a:xfrm>
          <a:prstGeom prst="line">
            <a:avLst/>
          </a:prstGeom>
          <a:ln w="28575">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5C6B1538-6564-8290-AF0B-B89E77EA2ABA}"/>
              </a:ext>
            </a:extLst>
          </p:cNvPr>
          <p:cNvSpPr txBox="1"/>
          <p:nvPr/>
        </p:nvSpPr>
        <p:spPr>
          <a:xfrm>
            <a:off x="7088507" y="718665"/>
            <a:ext cx="4451452"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Assume constant temperature</a:t>
            </a:r>
          </a:p>
        </p:txBody>
      </p:sp>
      <p:pic>
        <p:nvPicPr>
          <p:cNvPr id="13" name="Picture 12">
            <a:extLst>
              <a:ext uri="{FF2B5EF4-FFF2-40B4-BE49-F238E27FC236}">
                <a16:creationId xmlns:a16="http://schemas.microsoft.com/office/drawing/2014/main" id="{031E5DA7-5340-23B1-BCBD-E5EE96BA3FA5}"/>
              </a:ext>
            </a:extLst>
          </p:cNvPr>
          <p:cNvPicPr>
            <a:picLocks noChangeAspect="1"/>
          </p:cNvPicPr>
          <p:nvPr/>
        </p:nvPicPr>
        <p:blipFill>
          <a:blip r:embed="rId4"/>
          <a:stretch>
            <a:fillRect/>
          </a:stretch>
        </p:blipFill>
        <p:spPr>
          <a:xfrm>
            <a:off x="7809905" y="1671313"/>
            <a:ext cx="3008656" cy="763487"/>
          </a:xfrm>
          <a:prstGeom prst="rect">
            <a:avLst/>
          </a:prstGeom>
        </p:spPr>
      </p:pic>
      <p:pic>
        <p:nvPicPr>
          <p:cNvPr id="17" name="Picture 16">
            <a:extLst>
              <a:ext uri="{FF2B5EF4-FFF2-40B4-BE49-F238E27FC236}">
                <a16:creationId xmlns:a16="http://schemas.microsoft.com/office/drawing/2014/main" id="{9B404616-395A-72DC-1683-4CEED5C75B92}"/>
              </a:ext>
            </a:extLst>
          </p:cNvPr>
          <p:cNvPicPr>
            <a:picLocks noChangeAspect="1"/>
          </p:cNvPicPr>
          <p:nvPr/>
        </p:nvPicPr>
        <p:blipFill>
          <a:blip r:embed="rId5"/>
          <a:stretch>
            <a:fillRect/>
          </a:stretch>
        </p:blipFill>
        <p:spPr>
          <a:xfrm>
            <a:off x="7436390" y="3040261"/>
            <a:ext cx="3758051" cy="508021"/>
          </a:xfrm>
          <a:prstGeom prst="rect">
            <a:avLst/>
          </a:prstGeom>
        </p:spPr>
      </p:pic>
      <p:sp>
        <p:nvSpPr>
          <p:cNvPr id="19" name="TextBox 18">
            <a:extLst>
              <a:ext uri="{FF2B5EF4-FFF2-40B4-BE49-F238E27FC236}">
                <a16:creationId xmlns:a16="http://schemas.microsoft.com/office/drawing/2014/main" id="{BF1D8659-E409-6813-E687-D78925C0EFA5}"/>
              </a:ext>
            </a:extLst>
          </p:cNvPr>
          <p:cNvSpPr txBox="1"/>
          <p:nvPr/>
        </p:nvSpPr>
        <p:spPr>
          <a:xfrm>
            <a:off x="7088506" y="4271693"/>
            <a:ext cx="5103493"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Get rate from change in probability</a:t>
            </a:r>
          </a:p>
        </p:txBody>
      </p:sp>
      <p:pic>
        <p:nvPicPr>
          <p:cNvPr id="23" name="Picture 22">
            <a:extLst>
              <a:ext uri="{FF2B5EF4-FFF2-40B4-BE49-F238E27FC236}">
                <a16:creationId xmlns:a16="http://schemas.microsoft.com/office/drawing/2014/main" id="{C48B85C2-68E4-B2CA-4395-C5F0B8BE83A3}"/>
              </a:ext>
            </a:extLst>
          </p:cNvPr>
          <p:cNvPicPr>
            <a:picLocks noChangeAspect="1"/>
          </p:cNvPicPr>
          <p:nvPr/>
        </p:nvPicPr>
        <p:blipFill>
          <a:blip r:embed="rId6"/>
          <a:stretch>
            <a:fillRect/>
          </a:stretch>
        </p:blipFill>
        <p:spPr>
          <a:xfrm>
            <a:off x="7376434" y="5082431"/>
            <a:ext cx="4163525" cy="942916"/>
          </a:xfrm>
          <a:prstGeom prst="rect">
            <a:avLst/>
          </a:prstGeom>
        </p:spPr>
      </p:pic>
    </p:spTree>
    <p:extLst>
      <p:ext uri="{BB962C8B-B14F-4D97-AF65-F5344CB8AC3E}">
        <p14:creationId xmlns:p14="http://schemas.microsoft.com/office/powerpoint/2010/main" val="2602097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ED68E-45DB-8A24-5284-3310531006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47FE192-6BDC-8A3F-7062-1F91F1F9C5D3}"/>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Connection to Experiments</a:t>
            </a:r>
          </a:p>
        </p:txBody>
      </p:sp>
      <p:pic>
        <p:nvPicPr>
          <p:cNvPr id="5" name="Graphic 4">
            <a:extLst>
              <a:ext uri="{FF2B5EF4-FFF2-40B4-BE49-F238E27FC236}">
                <a16:creationId xmlns:a16="http://schemas.microsoft.com/office/drawing/2014/main" id="{B26F241C-2127-6AE6-DB02-C5C40EFADFD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5112" y="2189017"/>
            <a:ext cx="2647576" cy="768124"/>
          </a:xfrm>
          <a:prstGeom prst="rect">
            <a:avLst/>
          </a:prstGeom>
        </p:spPr>
      </p:pic>
      <p:pic>
        <p:nvPicPr>
          <p:cNvPr id="14" name="Graphic 13">
            <a:extLst>
              <a:ext uri="{FF2B5EF4-FFF2-40B4-BE49-F238E27FC236}">
                <a16:creationId xmlns:a16="http://schemas.microsoft.com/office/drawing/2014/main" id="{4BCF295B-2D21-C690-AF3B-DE2C9497F11B}"/>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141228" y="3518883"/>
            <a:ext cx="3164958" cy="381977"/>
          </a:xfrm>
          <a:prstGeom prst="rect">
            <a:avLst/>
          </a:prstGeom>
        </p:spPr>
      </p:pic>
      <p:cxnSp>
        <p:nvCxnSpPr>
          <p:cNvPr id="16" name="Straight Arrow Connector 15">
            <a:extLst>
              <a:ext uri="{FF2B5EF4-FFF2-40B4-BE49-F238E27FC236}">
                <a16:creationId xmlns:a16="http://schemas.microsoft.com/office/drawing/2014/main" id="{588283BE-6386-49C1-75BA-1FD4BA267518}"/>
              </a:ext>
            </a:extLst>
          </p:cNvPr>
          <p:cNvCxnSpPr/>
          <p:nvPr/>
        </p:nvCxnSpPr>
        <p:spPr>
          <a:xfrm flipV="1">
            <a:off x="1908544" y="2189017"/>
            <a:ext cx="2658140" cy="53291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05A08D96-ABA1-5B1A-1B9E-10C77C0E740E}"/>
              </a:ext>
            </a:extLst>
          </p:cNvPr>
          <p:cNvSpPr txBox="1"/>
          <p:nvPr/>
        </p:nvSpPr>
        <p:spPr>
          <a:xfrm>
            <a:off x="4624188" y="1929715"/>
            <a:ext cx="3953718" cy="400110"/>
          </a:xfrm>
          <a:prstGeom prst="rect">
            <a:avLst/>
          </a:prstGeom>
          <a:noFill/>
        </p:spPr>
        <p:txBody>
          <a:bodyPr wrap="square" rtlCol="0">
            <a:spAutoFit/>
          </a:bodyPr>
          <a:lstStyle/>
          <a:p>
            <a:r>
              <a:rPr lang="en-US" sz="2000" dirty="0"/>
              <a:t>New algorithm</a:t>
            </a:r>
          </a:p>
        </p:txBody>
      </p:sp>
      <p:sp>
        <p:nvSpPr>
          <p:cNvPr id="3" name="TextBox 2">
            <a:extLst>
              <a:ext uri="{FF2B5EF4-FFF2-40B4-BE49-F238E27FC236}">
                <a16:creationId xmlns:a16="http://schemas.microsoft.com/office/drawing/2014/main" id="{40D2AC3A-0244-B0C6-D7B2-BCF36BD268C6}"/>
              </a:ext>
            </a:extLst>
          </p:cNvPr>
          <p:cNvSpPr txBox="1"/>
          <p:nvPr/>
        </p:nvSpPr>
        <p:spPr>
          <a:xfrm>
            <a:off x="7124699" y="6286225"/>
            <a:ext cx="4642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 Mukherjee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IEE Trans. Elec. Dev. (2016)</a:t>
            </a:r>
          </a:p>
        </p:txBody>
      </p:sp>
      <p:pic>
        <p:nvPicPr>
          <p:cNvPr id="4" name="Picture 3">
            <a:extLst>
              <a:ext uri="{FF2B5EF4-FFF2-40B4-BE49-F238E27FC236}">
                <a16:creationId xmlns:a16="http://schemas.microsoft.com/office/drawing/2014/main" id="{EEAA090B-063D-AA36-BA90-F78E2B3ADC49}"/>
              </a:ext>
            </a:extLst>
          </p:cNvPr>
          <p:cNvPicPr>
            <a:picLocks noChangeAspect="1"/>
          </p:cNvPicPr>
          <p:nvPr/>
        </p:nvPicPr>
        <p:blipFill>
          <a:blip r:embed="rId7"/>
          <a:stretch>
            <a:fillRect/>
          </a:stretch>
        </p:blipFill>
        <p:spPr>
          <a:xfrm>
            <a:off x="6441025" y="2044106"/>
            <a:ext cx="5325997" cy="3243307"/>
          </a:xfrm>
          <a:prstGeom prst="rect">
            <a:avLst/>
          </a:prstGeom>
        </p:spPr>
      </p:pic>
      <p:pic>
        <p:nvPicPr>
          <p:cNvPr id="6" name="Picture 5">
            <a:extLst>
              <a:ext uri="{FF2B5EF4-FFF2-40B4-BE49-F238E27FC236}">
                <a16:creationId xmlns:a16="http://schemas.microsoft.com/office/drawing/2014/main" id="{507FED97-1505-77A2-A89D-8B4D83767D95}"/>
              </a:ext>
            </a:extLst>
          </p:cNvPr>
          <p:cNvPicPr>
            <a:picLocks noChangeAspect="1"/>
          </p:cNvPicPr>
          <p:nvPr/>
        </p:nvPicPr>
        <p:blipFill>
          <a:blip r:embed="rId8"/>
          <a:stretch>
            <a:fillRect/>
          </a:stretch>
        </p:blipFill>
        <p:spPr>
          <a:xfrm>
            <a:off x="1405112" y="4488115"/>
            <a:ext cx="2664324" cy="799298"/>
          </a:xfrm>
          <a:prstGeom prst="rect">
            <a:avLst/>
          </a:prstGeom>
        </p:spPr>
      </p:pic>
    </p:spTree>
    <p:extLst>
      <p:ext uri="{BB962C8B-B14F-4D97-AF65-F5344CB8AC3E}">
        <p14:creationId xmlns:p14="http://schemas.microsoft.com/office/powerpoint/2010/main" val="4027073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48AACD-E1C6-EFB4-99F8-910640CD7A42}"/>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659CCF60-90B0-40B3-FB64-CBE755778A2C}"/>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Search for Model Defect</a:t>
            </a:r>
          </a:p>
        </p:txBody>
      </p:sp>
      <p:sp>
        <p:nvSpPr>
          <p:cNvPr id="2" name="TextBox 1">
            <a:extLst>
              <a:ext uri="{FF2B5EF4-FFF2-40B4-BE49-F238E27FC236}">
                <a16:creationId xmlns:a16="http://schemas.microsoft.com/office/drawing/2014/main" id="{09FFFA72-5CD4-B4B5-EF48-712AFC0A40E1}"/>
              </a:ext>
            </a:extLst>
          </p:cNvPr>
          <p:cNvSpPr txBox="1"/>
          <p:nvPr/>
        </p:nvSpPr>
        <p:spPr>
          <a:xfrm>
            <a:off x="274481" y="2085019"/>
            <a:ext cx="624367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Amorphous SiO</a:t>
            </a:r>
            <a:r>
              <a:rPr lang="en-US" sz="2400" baseline="-25000" dirty="0"/>
              <a:t>2 </a:t>
            </a:r>
            <a:r>
              <a:rPr lang="en-US" sz="2400" dirty="0"/>
              <a:t>increases computational cost</a:t>
            </a:r>
            <a:endParaRPr lang="en-US" sz="2400" baseline="-25000" dirty="0"/>
          </a:p>
        </p:txBody>
      </p:sp>
      <p:sp>
        <p:nvSpPr>
          <p:cNvPr id="3" name="TextBox 2">
            <a:extLst>
              <a:ext uri="{FF2B5EF4-FFF2-40B4-BE49-F238E27FC236}">
                <a16:creationId xmlns:a16="http://schemas.microsoft.com/office/drawing/2014/main" id="{FCB9EAE7-1340-C190-0B37-704593584515}"/>
              </a:ext>
            </a:extLst>
          </p:cNvPr>
          <p:cNvSpPr txBox="1"/>
          <p:nvPr/>
        </p:nvSpPr>
        <p:spPr>
          <a:xfrm>
            <a:off x="274479" y="4721605"/>
            <a:ext cx="5989405" cy="467179"/>
          </a:xfrm>
          <a:prstGeom prst="rect">
            <a:avLst/>
          </a:prstGeom>
          <a:noFill/>
        </p:spPr>
        <p:txBody>
          <a:bodyPr wrap="square" rtlCol="0">
            <a:spAutoFit/>
          </a:bodyPr>
          <a:lstStyle/>
          <a:p>
            <a:pPr marL="285750" indent="-285750">
              <a:buFont typeface="Arial" panose="020B0604020202020204" pitchFamily="34" charset="0"/>
              <a:buChar char="•"/>
            </a:pPr>
            <a:r>
              <a:rPr lang="en-US" sz="2400" dirty="0"/>
              <a:t>O</a:t>
            </a:r>
            <a:r>
              <a:rPr lang="en-US" sz="2400" baseline="-25000" dirty="0"/>
              <a:t>N</a:t>
            </a:r>
            <a:r>
              <a:rPr lang="en-US" sz="2400" dirty="0"/>
              <a:t>:H metastable configuration </a:t>
            </a:r>
          </a:p>
        </p:txBody>
      </p:sp>
      <p:sp>
        <p:nvSpPr>
          <p:cNvPr id="4" name="TextBox 3">
            <a:extLst>
              <a:ext uri="{FF2B5EF4-FFF2-40B4-BE49-F238E27FC236}">
                <a16:creationId xmlns:a16="http://schemas.microsoft.com/office/drawing/2014/main" id="{B6947DDE-789B-A6A9-F02C-13BF4160BE31}"/>
              </a:ext>
            </a:extLst>
          </p:cNvPr>
          <p:cNvSpPr txBox="1"/>
          <p:nvPr/>
        </p:nvSpPr>
        <p:spPr>
          <a:xfrm>
            <a:off x="274479" y="2957885"/>
            <a:ext cx="6615305"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a:t>Conduction bands in </a:t>
            </a:r>
            <a:r>
              <a:rPr lang="en-US" sz="2400" dirty="0" err="1"/>
              <a:t>GaN</a:t>
            </a:r>
            <a:r>
              <a:rPr lang="en-US" sz="2400" dirty="0"/>
              <a:t> require many </a:t>
            </a:r>
            <a:r>
              <a:rPr lang="en-US" sz="2400" i="1" dirty="0"/>
              <a:t>k</a:t>
            </a:r>
            <a:r>
              <a:rPr lang="en-US" sz="2400" dirty="0"/>
              <a:t>-points</a:t>
            </a:r>
          </a:p>
        </p:txBody>
      </p:sp>
      <p:sp>
        <p:nvSpPr>
          <p:cNvPr id="5" name="TextBox 4">
            <a:extLst>
              <a:ext uri="{FF2B5EF4-FFF2-40B4-BE49-F238E27FC236}">
                <a16:creationId xmlns:a16="http://schemas.microsoft.com/office/drawing/2014/main" id="{2CB7AC3F-E16D-2FC1-4FAA-3FB587D5883C}"/>
              </a:ext>
            </a:extLst>
          </p:cNvPr>
          <p:cNvSpPr txBox="1"/>
          <p:nvPr/>
        </p:nvSpPr>
        <p:spPr>
          <a:xfrm>
            <a:off x="274479" y="3839745"/>
            <a:ext cx="5627556" cy="461665"/>
          </a:xfrm>
          <a:prstGeom prst="rect">
            <a:avLst/>
          </a:prstGeom>
          <a:noFill/>
        </p:spPr>
        <p:txBody>
          <a:bodyPr wrap="square" rtlCol="0">
            <a:spAutoFit/>
          </a:bodyPr>
          <a:lstStyle/>
          <a:p>
            <a:pPr marL="285750" indent="-285750">
              <a:buFont typeface="Arial" panose="020B0604020202020204" pitchFamily="34" charset="0"/>
              <a:buChar char="•"/>
            </a:pPr>
            <a:r>
              <a:rPr lang="en-US" sz="2400" dirty="0" err="1"/>
              <a:t>N</a:t>
            </a:r>
            <a:r>
              <a:rPr lang="en-US" sz="2400" baseline="-25000" dirty="0" err="1"/>
              <a:t>Ga</a:t>
            </a:r>
            <a:r>
              <a:rPr lang="en-US" sz="2400" baseline="-25000" dirty="0"/>
              <a:t> </a:t>
            </a:r>
            <a:r>
              <a:rPr lang="en-US" sz="2400" dirty="0" err="1"/>
              <a:t>antisite</a:t>
            </a:r>
            <a:r>
              <a:rPr lang="en-US" sz="2400" dirty="0"/>
              <a:t> defect complex formations</a:t>
            </a:r>
          </a:p>
        </p:txBody>
      </p:sp>
      <p:pic>
        <p:nvPicPr>
          <p:cNvPr id="8" name="Picture 7" descr="A screenshot of a graph&#10;&#10;Description automatically generated">
            <a:extLst>
              <a:ext uri="{FF2B5EF4-FFF2-40B4-BE49-F238E27FC236}">
                <a16:creationId xmlns:a16="http://schemas.microsoft.com/office/drawing/2014/main" id="{7667ACB1-E023-E0F6-A0FA-7142618BDB62}"/>
              </a:ext>
            </a:extLst>
          </p:cNvPr>
          <p:cNvPicPr>
            <a:picLocks noChangeAspect="1"/>
          </p:cNvPicPr>
          <p:nvPr/>
        </p:nvPicPr>
        <p:blipFill>
          <a:blip r:embed="rId3">
            <a:extLst>
              <a:ext uri="{28A0092B-C50C-407E-A947-70E740481C1C}">
                <a14:useLocalDpi xmlns:a14="http://schemas.microsoft.com/office/drawing/2010/main" val="0"/>
              </a:ext>
            </a:extLst>
          </a:blip>
          <a:srcRect r="37147"/>
          <a:stretch/>
        </p:blipFill>
        <p:spPr>
          <a:xfrm>
            <a:off x="6699590" y="1078566"/>
            <a:ext cx="5388094" cy="5238750"/>
          </a:xfrm>
          <a:prstGeom prst="rect">
            <a:avLst/>
          </a:prstGeom>
        </p:spPr>
      </p:pic>
      <p:pic>
        <p:nvPicPr>
          <p:cNvPr id="9" name="Picture 8" descr="A screenshot of a graph&#10;&#10;Description automatically generated">
            <a:extLst>
              <a:ext uri="{FF2B5EF4-FFF2-40B4-BE49-F238E27FC236}">
                <a16:creationId xmlns:a16="http://schemas.microsoft.com/office/drawing/2014/main" id="{18CFF513-34D1-3AF5-40C3-16378536F323}"/>
              </a:ext>
            </a:extLst>
          </p:cNvPr>
          <p:cNvPicPr>
            <a:picLocks noChangeAspect="1"/>
          </p:cNvPicPr>
          <p:nvPr/>
        </p:nvPicPr>
        <p:blipFill>
          <a:blip r:embed="rId3">
            <a:extLst>
              <a:ext uri="{28A0092B-C50C-407E-A947-70E740481C1C}">
                <a14:useLocalDpi xmlns:a14="http://schemas.microsoft.com/office/drawing/2010/main" val="0"/>
              </a:ext>
            </a:extLst>
          </a:blip>
          <a:srcRect l="86288" t="82552" r="3103" b="12221"/>
          <a:stretch/>
        </p:blipFill>
        <p:spPr>
          <a:xfrm>
            <a:off x="9936154" y="3326293"/>
            <a:ext cx="909511" cy="273832"/>
          </a:xfrm>
          <a:prstGeom prst="rect">
            <a:avLst/>
          </a:prstGeom>
        </p:spPr>
      </p:pic>
      <p:sp>
        <p:nvSpPr>
          <p:cNvPr id="10" name="TextBox 9">
            <a:extLst>
              <a:ext uri="{FF2B5EF4-FFF2-40B4-BE49-F238E27FC236}">
                <a16:creationId xmlns:a16="http://schemas.microsoft.com/office/drawing/2014/main" id="{7127CCEB-04BF-10CD-35C3-33ABCC9F146A}"/>
              </a:ext>
            </a:extLst>
          </p:cNvPr>
          <p:cNvSpPr txBox="1"/>
          <p:nvPr/>
        </p:nvSpPr>
        <p:spPr>
          <a:xfrm>
            <a:off x="8659427" y="6406174"/>
            <a:ext cx="3707456" cy="338554"/>
          </a:xfrm>
          <a:prstGeom prst="rect">
            <a:avLst/>
          </a:prstGeom>
          <a:noFill/>
        </p:spPr>
        <p:txBody>
          <a:bodyPr wrap="square">
            <a:spAutoFit/>
          </a:bodyPr>
          <a:lstStyle/>
          <a:p>
            <a:r>
              <a:rPr lang="fi-FI" sz="1600" dirty="0"/>
              <a:t>Plot from </a:t>
            </a:r>
            <a:r>
              <a:rPr lang="fi-FI" sz="1600" dirty="0">
                <a:hlinkClick r:id="rId4"/>
              </a:rPr>
              <a:t>Materials Project</a:t>
            </a:r>
            <a:endParaRPr lang="en-US" sz="1600" dirty="0"/>
          </a:p>
        </p:txBody>
      </p:sp>
    </p:spTree>
    <p:extLst>
      <p:ext uri="{BB962C8B-B14F-4D97-AF65-F5344CB8AC3E}">
        <p14:creationId xmlns:p14="http://schemas.microsoft.com/office/powerpoint/2010/main" val="216398924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168A80-A8DA-EDB6-8223-0B4D805DD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A25A19B-3143-84E9-9C83-A896D252FAAD}"/>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Proof-of-Concept Calculation</a:t>
            </a:r>
          </a:p>
        </p:txBody>
      </p:sp>
      <p:pic>
        <p:nvPicPr>
          <p:cNvPr id="9" name="Picture 8" descr="A group of yellow and green spheres&#10;&#10;Description automatically generated">
            <a:extLst>
              <a:ext uri="{FF2B5EF4-FFF2-40B4-BE49-F238E27FC236}">
                <a16:creationId xmlns:a16="http://schemas.microsoft.com/office/drawing/2014/main" id="{5888C29C-27B9-7AFF-497C-C1607DE59D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6717" y="1339817"/>
            <a:ext cx="9121842" cy="5176165"/>
          </a:xfrm>
          <a:prstGeom prst="rect">
            <a:avLst/>
          </a:prstGeom>
        </p:spPr>
      </p:pic>
      <p:pic>
        <p:nvPicPr>
          <p:cNvPr id="3" name="Picture 2" descr="A close-up of a molecule&#10;&#10;Description automatically generated">
            <a:extLst>
              <a:ext uri="{FF2B5EF4-FFF2-40B4-BE49-F238E27FC236}">
                <a16:creationId xmlns:a16="http://schemas.microsoft.com/office/drawing/2014/main" id="{A959C9D7-1F60-0597-16A7-70B29858C2F1}"/>
              </a:ext>
            </a:extLst>
          </p:cNvPr>
          <p:cNvPicPr>
            <a:picLocks noChangeAspect="1"/>
          </p:cNvPicPr>
          <p:nvPr/>
        </p:nvPicPr>
        <p:blipFill>
          <a:blip r:embed="rId4">
            <a:extLst>
              <a:ext uri="{28A0092B-C50C-407E-A947-70E740481C1C}">
                <a14:useLocalDpi xmlns:a14="http://schemas.microsoft.com/office/drawing/2010/main" val="0"/>
              </a:ext>
            </a:extLst>
          </a:blip>
          <a:srcRect t="6502" b="4240"/>
          <a:stretch/>
        </p:blipFill>
        <p:spPr>
          <a:xfrm>
            <a:off x="364251" y="2213927"/>
            <a:ext cx="2340786" cy="2971800"/>
          </a:xfrm>
          <a:prstGeom prst="rect">
            <a:avLst/>
          </a:prstGeom>
        </p:spPr>
      </p:pic>
      <p:pic>
        <p:nvPicPr>
          <p:cNvPr id="4" name="Picture 3" descr="A close-up of a molecule&#10;&#10;Description automatically generated">
            <a:extLst>
              <a:ext uri="{FF2B5EF4-FFF2-40B4-BE49-F238E27FC236}">
                <a16:creationId xmlns:a16="http://schemas.microsoft.com/office/drawing/2014/main" id="{A1A8F9F4-C672-A510-1E28-AC3EBC29DABA}"/>
              </a:ext>
            </a:extLst>
          </p:cNvPr>
          <p:cNvPicPr>
            <a:picLocks noChangeAspect="1"/>
          </p:cNvPicPr>
          <p:nvPr/>
        </p:nvPicPr>
        <p:blipFill>
          <a:blip r:embed="rId4">
            <a:extLst>
              <a:ext uri="{28A0092B-C50C-407E-A947-70E740481C1C}">
                <a14:useLocalDpi xmlns:a14="http://schemas.microsoft.com/office/drawing/2010/main" val="0"/>
              </a:ext>
            </a:extLst>
          </a:blip>
          <a:srcRect l="15283" t="61649" r="79427" b="30684"/>
          <a:stretch/>
        </p:blipFill>
        <p:spPr>
          <a:xfrm rot="17924952">
            <a:off x="1933576" y="3669030"/>
            <a:ext cx="123825" cy="255270"/>
          </a:xfrm>
          <a:prstGeom prst="rect">
            <a:avLst/>
          </a:prstGeom>
        </p:spPr>
      </p:pic>
      <p:pic>
        <p:nvPicPr>
          <p:cNvPr id="5" name="Picture 4" descr="A close-up of a molecule&#10;&#10;Description automatically generated">
            <a:extLst>
              <a:ext uri="{FF2B5EF4-FFF2-40B4-BE49-F238E27FC236}">
                <a16:creationId xmlns:a16="http://schemas.microsoft.com/office/drawing/2014/main" id="{F7E4D12D-9C5E-9301-6814-90E67C8982ED}"/>
              </a:ext>
            </a:extLst>
          </p:cNvPr>
          <p:cNvPicPr>
            <a:picLocks noChangeAspect="1"/>
          </p:cNvPicPr>
          <p:nvPr/>
        </p:nvPicPr>
        <p:blipFill>
          <a:blip r:embed="rId4">
            <a:extLst>
              <a:ext uri="{28A0092B-C50C-407E-A947-70E740481C1C}">
                <a14:useLocalDpi xmlns:a14="http://schemas.microsoft.com/office/drawing/2010/main" val="0"/>
              </a:ext>
            </a:extLst>
          </a:blip>
          <a:srcRect l="15283" t="61649" r="79427" b="30684"/>
          <a:stretch/>
        </p:blipFill>
        <p:spPr>
          <a:xfrm rot="3675048" flipH="1">
            <a:off x="925830" y="3669031"/>
            <a:ext cx="123825" cy="255270"/>
          </a:xfrm>
          <a:prstGeom prst="rect">
            <a:avLst/>
          </a:prstGeom>
        </p:spPr>
      </p:pic>
      <p:pic>
        <p:nvPicPr>
          <p:cNvPr id="8" name="Picture 7" descr="A close-up of a molecule&#10;&#10;Description automatically generated">
            <a:extLst>
              <a:ext uri="{FF2B5EF4-FFF2-40B4-BE49-F238E27FC236}">
                <a16:creationId xmlns:a16="http://schemas.microsoft.com/office/drawing/2014/main" id="{7827A868-B78D-EEF7-2DC3-BDA2A9A36B46}"/>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62416" b="68549" l="15812" r="20044"/>
                    </a14:imgEffect>
                  </a14:imgLayer>
                </a14:imgProps>
              </a:ext>
              <a:ext uri="{28A0092B-C50C-407E-A947-70E740481C1C}">
                <a14:useLocalDpi xmlns:a14="http://schemas.microsoft.com/office/drawing/2010/main" val="0"/>
              </a:ext>
            </a:extLst>
          </a:blip>
          <a:srcRect l="15283" t="61649" r="79427" b="30684"/>
          <a:stretch/>
        </p:blipFill>
        <p:spPr>
          <a:xfrm rot="1086897" flipH="1">
            <a:off x="1283736" y="3635088"/>
            <a:ext cx="131000" cy="214118"/>
          </a:xfrm>
          <a:prstGeom prst="rect">
            <a:avLst/>
          </a:prstGeom>
        </p:spPr>
      </p:pic>
    </p:spTree>
    <p:extLst>
      <p:ext uri="{BB962C8B-B14F-4D97-AF65-F5344CB8AC3E}">
        <p14:creationId xmlns:p14="http://schemas.microsoft.com/office/powerpoint/2010/main" val="20290158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Semiconductor applications</a:t>
            </a:r>
          </a:p>
        </p:txBody>
      </p:sp>
      <p:pic>
        <p:nvPicPr>
          <p:cNvPr id="2" name="Picture 1">
            <a:extLst>
              <a:ext uri="{FF2B5EF4-FFF2-40B4-BE49-F238E27FC236}">
                <a16:creationId xmlns:a16="http://schemas.microsoft.com/office/drawing/2014/main" id="{7F41BBB0-2431-8D03-2723-F9CF38C89C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225" y="2009776"/>
            <a:ext cx="3400424" cy="2550318"/>
          </a:xfrm>
          <a:prstGeom prst="rect">
            <a:avLst/>
          </a:prstGeom>
        </p:spPr>
      </p:pic>
      <p:pic>
        <p:nvPicPr>
          <p:cNvPr id="3" name="Picture 2" descr="A picture containing outdoor, solar cell&#10;&#10;Description automatically generated">
            <a:extLst>
              <a:ext uri="{FF2B5EF4-FFF2-40B4-BE49-F238E27FC236}">
                <a16:creationId xmlns:a16="http://schemas.microsoft.com/office/drawing/2014/main" id="{FCFE9D3B-7BC2-FEDD-5C64-0BC3B4A8249A}"/>
              </a:ext>
            </a:extLst>
          </p:cNvPr>
          <p:cNvPicPr>
            <a:picLocks noChangeAspect="1"/>
          </p:cNvPicPr>
          <p:nvPr/>
        </p:nvPicPr>
        <p:blipFill rotWithShape="1">
          <a:blip r:embed="rId4">
            <a:extLst>
              <a:ext uri="{28A0092B-C50C-407E-A947-70E740481C1C}">
                <a14:useLocalDpi xmlns:a14="http://schemas.microsoft.com/office/drawing/2010/main" val="0"/>
              </a:ext>
            </a:extLst>
          </a:blip>
          <a:srcRect l="3572" r="19328"/>
          <a:stretch/>
        </p:blipFill>
        <p:spPr>
          <a:xfrm>
            <a:off x="4436856" y="2009771"/>
            <a:ext cx="3495678" cy="2550318"/>
          </a:xfrm>
          <a:prstGeom prst="rect">
            <a:avLst/>
          </a:prstGeom>
        </p:spPr>
      </p:pic>
      <p:pic>
        <p:nvPicPr>
          <p:cNvPr id="4" name="Picture 3" descr="A picture containing text, table, indoor, computer&#10;&#10;Description automatically generated">
            <a:extLst>
              <a:ext uri="{FF2B5EF4-FFF2-40B4-BE49-F238E27FC236}">
                <a16:creationId xmlns:a16="http://schemas.microsoft.com/office/drawing/2014/main" id="{265B4E79-210A-AD2A-7B5F-592D92E2A0CD}"/>
              </a:ext>
            </a:extLst>
          </p:cNvPr>
          <p:cNvPicPr>
            <a:picLocks noChangeAspect="1"/>
          </p:cNvPicPr>
          <p:nvPr/>
        </p:nvPicPr>
        <p:blipFill rotWithShape="1">
          <a:blip r:embed="rId5">
            <a:extLst>
              <a:ext uri="{28A0092B-C50C-407E-A947-70E740481C1C}">
                <a14:useLocalDpi xmlns:a14="http://schemas.microsoft.com/office/drawing/2010/main" val="0"/>
              </a:ext>
            </a:extLst>
          </a:blip>
          <a:srcRect l="8621"/>
          <a:stretch/>
        </p:blipFill>
        <p:spPr>
          <a:xfrm>
            <a:off x="8311742" y="2009776"/>
            <a:ext cx="3495678" cy="2550313"/>
          </a:xfrm>
          <a:prstGeom prst="rect">
            <a:avLst/>
          </a:prstGeom>
        </p:spPr>
      </p:pic>
    </p:spTree>
    <p:extLst>
      <p:ext uri="{BB962C8B-B14F-4D97-AF65-F5344CB8AC3E}">
        <p14:creationId xmlns:p14="http://schemas.microsoft.com/office/powerpoint/2010/main" val="40444034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9B5D34-1DAF-BF5E-8898-52236015809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CE8DA2D-8B6A-24FA-B3EE-1AB6D020DB72}"/>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Device Specifications</a:t>
            </a:r>
          </a:p>
        </p:txBody>
      </p:sp>
      <p:sp>
        <p:nvSpPr>
          <p:cNvPr id="17" name="TextBox 16">
            <a:extLst>
              <a:ext uri="{FF2B5EF4-FFF2-40B4-BE49-F238E27FC236}">
                <a16:creationId xmlns:a16="http://schemas.microsoft.com/office/drawing/2014/main" id="{9B4F6BC5-92FE-FAF6-BE57-796C79ED4C21}"/>
              </a:ext>
            </a:extLst>
          </p:cNvPr>
          <p:cNvSpPr txBox="1"/>
          <p:nvPr/>
        </p:nvSpPr>
        <p:spPr>
          <a:xfrm>
            <a:off x="7034915" y="6101454"/>
            <a:ext cx="4155600" cy="58477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dirty="0">
                <a:solidFill>
                  <a:prstClr val="black"/>
                </a:solidFill>
                <a:latin typeface="Calibri" panose="020F0502020204030204"/>
              </a:rPr>
              <a:t>Carrier densities and schematic from D. Nielsen and M. </a:t>
            </a:r>
            <a:r>
              <a:rPr lang="en-US" sz="1600" dirty="0" err="1">
                <a:solidFill>
                  <a:prstClr val="black"/>
                </a:solidFill>
                <a:latin typeface="Calibri" panose="020F0502020204030204"/>
              </a:rPr>
              <a:t>Fischetti</a:t>
            </a:r>
            <a:r>
              <a:rPr lang="en-US" sz="1600" dirty="0">
                <a:solidFill>
                  <a:prstClr val="black"/>
                </a:solidFill>
                <a:latin typeface="Calibri" panose="020F0502020204030204"/>
              </a:rPr>
              <a:t>, UT Dallas</a:t>
            </a:r>
            <a:endParaRPr kumimoji="0" lang="en-US" sz="16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3AF054E2-B24C-82CA-68E3-76923AB5F2A4}"/>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646595" y="1235275"/>
            <a:ext cx="6117777" cy="4806825"/>
          </a:xfrm>
          <a:prstGeom prst="rect">
            <a:avLst/>
          </a:prstGeom>
        </p:spPr>
      </p:pic>
      <p:grpSp>
        <p:nvGrpSpPr>
          <p:cNvPr id="3" name="Group 2">
            <a:extLst>
              <a:ext uri="{FF2B5EF4-FFF2-40B4-BE49-F238E27FC236}">
                <a16:creationId xmlns:a16="http://schemas.microsoft.com/office/drawing/2014/main" id="{405D323A-3929-DB22-745B-143A6458B7DC}"/>
              </a:ext>
            </a:extLst>
          </p:cNvPr>
          <p:cNvGrpSpPr/>
          <p:nvPr/>
        </p:nvGrpSpPr>
        <p:grpSpPr>
          <a:xfrm>
            <a:off x="160881" y="2468218"/>
            <a:ext cx="5485714" cy="2468075"/>
            <a:chOff x="53305" y="2732270"/>
            <a:chExt cx="5485714" cy="2468075"/>
          </a:xfrm>
        </p:grpSpPr>
        <p:pic>
          <p:nvPicPr>
            <p:cNvPr id="6" name="Picture 5" descr="A diagram of a graph&#10;&#10;Description automatically generated">
              <a:extLst>
                <a:ext uri="{FF2B5EF4-FFF2-40B4-BE49-F238E27FC236}">
                  <a16:creationId xmlns:a16="http://schemas.microsoft.com/office/drawing/2014/main" id="{389EC25E-0130-1780-1D90-3C74E247FEDA}"/>
                </a:ext>
              </a:extLst>
            </p:cNvPr>
            <p:cNvPicPr>
              <a:picLocks noChangeAspect="1"/>
            </p:cNvPicPr>
            <p:nvPr/>
          </p:nvPicPr>
          <p:blipFill>
            <a:blip r:embed="rId4">
              <a:extLst>
                <a:ext uri="{28A0092B-C50C-407E-A947-70E740481C1C}">
                  <a14:useLocalDpi xmlns:a14="http://schemas.microsoft.com/office/drawing/2010/main" val="0"/>
                </a:ext>
              </a:extLst>
            </a:blip>
            <a:srcRect t="4412" b="5605"/>
            <a:stretch/>
          </p:blipFill>
          <p:spPr>
            <a:xfrm>
              <a:off x="53305" y="2732270"/>
              <a:ext cx="5485714" cy="2468075"/>
            </a:xfrm>
            <a:prstGeom prst="rect">
              <a:avLst/>
            </a:prstGeom>
          </p:spPr>
        </p:pic>
        <p:sp>
          <p:nvSpPr>
            <p:cNvPr id="11" name="Rectangle 10">
              <a:extLst>
                <a:ext uri="{FF2B5EF4-FFF2-40B4-BE49-F238E27FC236}">
                  <a16:creationId xmlns:a16="http://schemas.microsoft.com/office/drawing/2014/main" id="{37991923-20DF-F81C-5374-2050ADEBABA9}"/>
                </a:ext>
              </a:extLst>
            </p:cNvPr>
            <p:cNvSpPr/>
            <p:nvPr/>
          </p:nvSpPr>
          <p:spPr>
            <a:xfrm>
              <a:off x="1585758" y="3591678"/>
              <a:ext cx="173566" cy="250798"/>
            </a:xfrm>
            <a:prstGeom prst="rect">
              <a:avLst/>
            </a:prstGeom>
            <a:solidFill>
              <a:srgbClr val="20B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2ADA840C-F48B-9B39-BC31-B3FACCA22119}"/>
                </a:ext>
              </a:extLst>
            </p:cNvPr>
            <p:cNvSpPr txBox="1"/>
            <p:nvPr/>
          </p:nvSpPr>
          <p:spPr>
            <a:xfrm>
              <a:off x="1425059" y="3532411"/>
              <a:ext cx="75353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I</a:t>
              </a:r>
            </a:p>
          </p:txBody>
        </p:sp>
        <p:sp>
          <p:nvSpPr>
            <p:cNvPr id="10" name="TextBox 9">
              <a:extLst>
                <a:ext uri="{FF2B5EF4-FFF2-40B4-BE49-F238E27FC236}">
                  <a16:creationId xmlns:a16="http://schemas.microsoft.com/office/drawing/2014/main" id="{A5BD5E4A-0F4E-5588-65FE-446AE191D421}"/>
                </a:ext>
              </a:extLst>
            </p:cNvPr>
            <p:cNvSpPr txBox="1"/>
            <p:nvPr/>
          </p:nvSpPr>
          <p:spPr>
            <a:xfrm>
              <a:off x="4618354" y="3532411"/>
              <a:ext cx="75353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I</a:t>
              </a:r>
            </a:p>
          </p:txBody>
        </p:sp>
        <p:sp>
          <p:nvSpPr>
            <p:cNvPr id="12" name="Rectangle 11">
              <a:extLst>
                <a:ext uri="{FF2B5EF4-FFF2-40B4-BE49-F238E27FC236}">
                  <a16:creationId xmlns:a16="http://schemas.microsoft.com/office/drawing/2014/main" id="{344C8C3B-2414-94A6-B3A3-76032D340DE0}"/>
                </a:ext>
              </a:extLst>
            </p:cNvPr>
            <p:cNvSpPr/>
            <p:nvPr/>
          </p:nvSpPr>
          <p:spPr>
            <a:xfrm>
              <a:off x="2825254" y="3561854"/>
              <a:ext cx="173565" cy="250798"/>
            </a:xfrm>
            <a:prstGeom prst="rect">
              <a:avLst/>
            </a:prstGeom>
            <a:solidFill>
              <a:srgbClr val="20B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CA4E41A-D45E-7D2F-B246-A96BE4147D56}"/>
                </a:ext>
              </a:extLst>
            </p:cNvPr>
            <p:cNvSpPr/>
            <p:nvPr/>
          </p:nvSpPr>
          <p:spPr>
            <a:xfrm>
              <a:off x="3204994" y="3560252"/>
              <a:ext cx="173566" cy="250798"/>
            </a:xfrm>
            <a:prstGeom prst="rect">
              <a:avLst/>
            </a:prstGeom>
            <a:solidFill>
              <a:srgbClr val="20B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F7FBEB23-2D8E-E0BC-3A20-E4B0B400550B}"/>
                </a:ext>
              </a:extLst>
            </p:cNvPr>
            <p:cNvSpPr/>
            <p:nvPr/>
          </p:nvSpPr>
          <p:spPr>
            <a:xfrm>
              <a:off x="4466256" y="3591678"/>
              <a:ext cx="173566" cy="250798"/>
            </a:xfrm>
            <a:prstGeom prst="rect">
              <a:avLst/>
            </a:prstGeom>
            <a:solidFill>
              <a:srgbClr val="20B1AA"/>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0C7CF6B8-D8B9-268E-42BC-A008A3E09907}"/>
                </a:ext>
              </a:extLst>
            </p:cNvPr>
            <p:cNvSpPr txBox="1"/>
            <p:nvPr/>
          </p:nvSpPr>
          <p:spPr>
            <a:xfrm>
              <a:off x="2716060" y="3532411"/>
              <a:ext cx="75353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III</a:t>
              </a:r>
            </a:p>
          </p:txBody>
        </p:sp>
        <p:sp>
          <p:nvSpPr>
            <p:cNvPr id="9" name="TextBox 8">
              <a:extLst>
                <a:ext uri="{FF2B5EF4-FFF2-40B4-BE49-F238E27FC236}">
                  <a16:creationId xmlns:a16="http://schemas.microsoft.com/office/drawing/2014/main" id="{CFC443B2-2C7D-5B5E-A321-3C9BD2CE0029}"/>
                </a:ext>
              </a:extLst>
            </p:cNvPr>
            <p:cNvSpPr txBox="1"/>
            <p:nvPr/>
          </p:nvSpPr>
          <p:spPr>
            <a:xfrm>
              <a:off x="3124560" y="3532411"/>
              <a:ext cx="753533" cy="369332"/>
            </a:xfrm>
            <a:prstGeom prst="rect">
              <a:avLst/>
            </a:prstGeom>
            <a:noFill/>
          </p:spPr>
          <p:txBody>
            <a:bodyPr wrap="square" rtlCol="0">
              <a:spAutoFit/>
            </a:bodyPr>
            <a:lstStyle/>
            <a:p>
              <a:r>
                <a:rPr lang="en-US" b="1" dirty="0">
                  <a:solidFill>
                    <a:schemeClr val="bg1"/>
                  </a:solidFill>
                  <a:latin typeface="Times New Roman" panose="02020603050405020304" pitchFamily="18" charset="0"/>
                  <a:cs typeface="Times New Roman" panose="02020603050405020304" pitchFamily="18" charset="0"/>
                </a:rPr>
                <a:t>II</a:t>
              </a:r>
            </a:p>
          </p:txBody>
        </p:sp>
      </p:grpSp>
    </p:spTree>
    <p:extLst>
      <p:ext uri="{BB962C8B-B14F-4D97-AF65-F5344CB8AC3E}">
        <p14:creationId xmlns:p14="http://schemas.microsoft.com/office/powerpoint/2010/main" val="13474058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29434E5-C573-F6D8-408B-5728170348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859B11E-A94E-42BD-5B97-9D9771D0E1E1}"/>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Rate of Release</a:t>
            </a:r>
          </a:p>
        </p:txBody>
      </p:sp>
      <p:pic>
        <p:nvPicPr>
          <p:cNvPr id="5" name="Picture 4">
            <a:extLst>
              <a:ext uri="{FF2B5EF4-FFF2-40B4-BE49-F238E27FC236}">
                <a16:creationId xmlns:a16="http://schemas.microsoft.com/office/drawing/2014/main" id="{28945984-271E-2628-5439-DFA65467765B}"/>
              </a:ext>
            </a:extLst>
          </p:cNvPr>
          <p:cNvPicPr>
            <a:picLocks noChangeAspect="1"/>
          </p:cNvPicPr>
          <p:nvPr/>
        </p:nvPicPr>
        <p:blipFill>
          <a:blip r:embed="rId3"/>
          <a:stretch>
            <a:fillRect/>
          </a:stretch>
        </p:blipFill>
        <p:spPr>
          <a:xfrm>
            <a:off x="2780660" y="2443523"/>
            <a:ext cx="6630680" cy="2085866"/>
          </a:xfrm>
          <a:prstGeom prst="rect">
            <a:avLst/>
          </a:prstGeom>
        </p:spPr>
      </p:pic>
    </p:spTree>
    <p:extLst>
      <p:ext uri="{BB962C8B-B14F-4D97-AF65-F5344CB8AC3E}">
        <p14:creationId xmlns:p14="http://schemas.microsoft.com/office/powerpoint/2010/main" val="24106360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18ECD4-F9CA-A349-1FD6-6078705C225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8BDCCBD-CBA2-F8AC-2B75-C18AA99AAFCD}"/>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Fraction of Activated Defects Over Time</a:t>
            </a:r>
          </a:p>
        </p:txBody>
      </p:sp>
      <p:pic>
        <p:nvPicPr>
          <p:cNvPr id="4" name="Picture 3">
            <a:extLst>
              <a:ext uri="{FF2B5EF4-FFF2-40B4-BE49-F238E27FC236}">
                <a16:creationId xmlns:a16="http://schemas.microsoft.com/office/drawing/2014/main" id="{FEE1419F-0C86-52BC-7EEC-FC0E090EA8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488456" y="1559700"/>
            <a:ext cx="7315215" cy="5029210"/>
          </a:xfrm>
          <a:prstGeom prst="rect">
            <a:avLst/>
          </a:prstGeom>
        </p:spPr>
      </p:pic>
      <p:pic>
        <p:nvPicPr>
          <p:cNvPr id="3" name="Picture 2">
            <a:extLst>
              <a:ext uri="{FF2B5EF4-FFF2-40B4-BE49-F238E27FC236}">
                <a16:creationId xmlns:a16="http://schemas.microsoft.com/office/drawing/2014/main" id="{FB9AAA5C-C68A-4646-8A36-CD0A2B7EF483}"/>
              </a:ext>
            </a:extLst>
          </p:cNvPr>
          <p:cNvPicPr>
            <a:picLocks noChangeAspect="1"/>
          </p:cNvPicPr>
          <p:nvPr/>
        </p:nvPicPr>
        <p:blipFill>
          <a:blip r:embed="rId4"/>
          <a:stretch>
            <a:fillRect/>
          </a:stretch>
        </p:blipFill>
        <p:spPr>
          <a:xfrm>
            <a:off x="232694" y="4539183"/>
            <a:ext cx="3758051" cy="508021"/>
          </a:xfrm>
          <a:prstGeom prst="rect">
            <a:avLst/>
          </a:prstGeom>
        </p:spPr>
      </p:pic>
      <p:pic>
        <p:nvPicPr>
          <p:cNvPr id="5" name="Picture 4">
            <a:extLst>
              <a:ext uri="{FF2B5EF4-FFF2-40B4-BE49-F238E27FC236}">
                <a16:creationId xmlns:a16="http://schemas.microsoft.com/office/drawing/2014/main" id="{DF9F5B6D-05CC-7C20-B7FE-FD21EA9DACF4}"/>
              </a:ext>
            </a:extLst>
          </p:cNvPr>
          <p:cNvPicPr>
            <a:picLocks noChangeAspect="1"/>
          </p:cNvPicPr>
          <p:nvPr/>
        </p:nvPicPr>
        <p:blipFill>
          <a:blip r:embed="rId5"/>
          <a:stretch>
            <a:fillRect/>
          </a:stretch>
        </p:blipFill>
        <p:spPr>
          <a:xfrm>
            <a:off x="186386" y="2064064"/>
            <a:ext cx="4163525" cy="942916"/>
          </a:xfrm>
          <a:prstGeom prst="rect">
            <a:avLst/>
          </a:prstGeom>
        </p:spPr>
      </p:pic>
    </p:spTree>
    <p:extLst>
      <p:ext uri="{BB962C8B-B14F-4D97-AF65-F5344CB8AC3E}">
        <p14:creationId xmlns:p14="http://schemas.microsoft.com/office/powerpoint/2010/main" val="349479264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120946-7E76-6883-382E-D4A389CA23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704B395-E1F2-ED19-38D2-231A7B501562}"/>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Fraction of Activated Defects Over Time</a:t>
            </a:r>
          </a:p>
        </p:txBody>
      </p:sp>
      <p:pic>
        <p:nvPicPr>
          <p:cNvPr id="4" name="Picture 3">
            <a:extLst>
              <a:ext uri="{FF2B5EF4-FFF2-40B4-BE49-F238E27FC236}">
                <a16:creationId xmlns:a16="http://schemas.microsoft.com/office/drawing/2014/main" id="{93BBCB90-9AD0-C588-253E-088B82858733}"/>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644987" y="1945768"/>
            <a:ext cx="5472783" cy="3762538"/>
          </a:xfrm>
          <a:prstGeom prst="rect">
            <a:avLst/>
          </a:prstGeom>
        </p:spPr>
      </p:pic>
      <p:sp>
        <p:nvSpPr>
          <p:cNvPr id="5" name="TextBox 4">
            <a:extLst>
              <a:ext uri="{FF2B5EF4-FFF2-40B4-BE49-F238E27FC236}">
                <a16:creationId xmlns:a16="http://schemas.microsoft.com/office/drawing/2014/main" id="{DA02F666-A034-C9C0-AB89-1F712ABDA42C}"/>
              </a:ext>
            </a:extLst>
          </p:cNvPr>
          <p:cNvSpPr txBox="1"/>
          <p:nvPr/>
        </p:nvSpPr>
        <p:spPr>
          <a:xfrm>
            <a:off x="7124699" y="6286225"/>
            <a:ext cx="4642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S. Mukherjee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IEE Trans. Elec. Dev. (2016)</a:t>
            </a:r>
          </a:p>
        </p:txBody>
      </p:sp>
      <p:grpSp>
        <p:nvGrpSpPr>
          <p:cNvPr id="8" name="Group 7">
            <a:extLst>
              <a:ext uri="{FF2B5EF4-FFF2-40B4-BE49-F238E27FC236}">
                <a16:creationId xmlns:a16="http://schemas.microsoft.com/office/drawing/2014/main" id="{E126B15F-90EB-05E3-15BF-FA94446BCE6E}"/>
              </a:ext>
            </a:extLst>
          </p:cNvPr>
          <p:cNvGrpSpPr/>
          <p:nvPr/>
        </p:nvGrpSpPr>
        <p:grpSpPr>
          <a:xfrm>
            <a:off x="6441025" y="1372092"/>
            <a:ext cx="5387696" cy="3346288"/>
            <a:chOff x="6441025" y="1372092"/>
            <a:chExt cx="5387696" cy="3346288"/>
          </a:xfrm>
        </p:grpSpPr>
        <p:pic>
          <p:nvPicPr>
            <p:cNvPr id="7" name="Picture 6">
              <a:extLst>
                <a:ext uri="{FF2B5EF4-FFF2-40B4-BE49-F238E27FC236}">
                  <a16:creationId xmlns:a16="http://schemas.microsoft.com/office/drawing/2014/main" id="{AA0224C5-2E56-F071-385E-2C34B7FBD683}"/>
                </a:ext>
              </a:extLst>
            </p:cNvPr>
            <p:cNvPicPr>
              <a:picLocks noChangeAspect="1"/>
            </p:cNvPicPr>
            <p:nvPr/>
          </p:nvPicPr>
          <p:blipFill>
            <a:blip r:embed="rId4"/>
            <a:stretch>
              <a:fillRect/>
            </a:stretch>
          </p:blipFill>
          <p:spPr>
            <a:xfrm>
              <a:off x="6441025" y="1475073"/>
              <a:ext cx="5325997" cy="3243307"/>
            </a:xfrm>
            <a:prstGeom prst="rect">
              <a:avLst/>
            </a:prstGeom>
          </p:spPr>
        </p:pic>
        <p:sp>
          <p:nvSpPr>
            <p:cNvPr id="3" name="Rectangle 2">
              <a:extLst>
                <a:ext uri="{FF2B5EF4-FFF2-40B4-BE49-F238E27FC236}">
                  <a16:creationId xmlns:a16="http://schemas.microsoft.com/office/drawing/2014/main" id="{9CEA83C1-7E38-399B-D45D-630C3FCFFD8D}"/>
                </a:ext>
              </a:extLst>
            </p:cNvPr>
            <p:cNvSpPr/>
            <p:nvPr/>
          </p:nvSpPr>
          <p:spPr>
            <a:xfrm>
              <a:off x="9162803" y="1372092"/>
              <a:ext cx="2665918" cy="171666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52AFE28B-324E-7434-C343-5AD71B505CCB}"/>
              </a:ext>
            </a:extLst>
          </p:cNvPr>
          <p:cNvPicPr>
            <a:picLocks noChangeAspect="1"/>
          </p:cNvPicPr>
          <p:nvPr/>
        </p:nvPicPr>
        <p:blipFill>
          <a:blip r:embed="rId5"/>
          <a:stretch>
            <a:fillRect/>
          </a:stretch>
        </p:blipFill>
        <p:spPr>
          <a:xfrm>
            <a:off x="7908967" y="4921921"/>
            <a:ext cx="3073372" cy="922012"/>
          </a:xfrm>
          <a:prstGeom prst="rect">
            <a:avLst/>
          </a:prstGeom>
        </p:spPr>
      </p:pic>
    </p:spTree>
    <p:extLst>
      <p:ext uri="{BB962C8B-B14F-4D97-AF65-F5344CB8AC3E}">
        <p14:creationId xmlns:p14="http://schemas.microsoft.com/office/powerpoint/2010/main" val="1206909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8113DAA2-2309-CC3E-EBE0-CA6DAC960AEB}"/>
              </a:ext>
            </a:extLst>
          </p:cNvPr>
          <p:cNvSpPr/>
          <p:nvPr/>
        </p:nvSpPr>
        <p:spPr>
          <a:xfrm>
            <a:off x="0" y="1033153"/>
            <a:ext cx="12192000" cy="466700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570C984-2DB7-8E66-892F-AA45DC78B1E6}"/>
              </a:ext>
            </a:extLst>
          </p:cNvPr>
          <p:cNvPicPr>
            <a:picLocks noChangeAspect="1"/>
          </p:cNvPicPr>
          <p:nvPr/>
        </p:nvPicPr>
        <p:blipFill>
          <a:blip r:embed="rId2"/>
          <a:stretch>
            <a:fillRect/>
          </a:stretch>
        </p:blipFill>
        <p:spPr>
          <a:xfrm>
            <a:off x="6008914" y="1662360"/>
            <a:ext cx="5802176" cy="3533280"/>
          </a:xfrm>
          <a:prstGeom prst="rect">
            <a:avLst/>
          </a:prstGeom>
        </p:spPr>
      </p:pic>
      <p:pic>
        <p:nvPicPr>
          <p:cNvPr id="2" name="Picture 1">
            <a:extLst>
              <a:ext uri="{FF2B5EF4-FFF2-40B4-BE49-F238E27FC236}">
                <a16:creationId xmlns:a16="http://schemas.microsoft.com/office/drawing/2014/main" id="{73434A13-C167-483A-6813-15735EBB0961}"/>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4875" y="1547730"/>
            <a:ext cx="5472783" cy="3762538"/>
          </a:xfrm>
          <a:prstGeom prst="rect">
            <a:avLst/>
          </a:prstGeom>
        </p:spPr>
      </p:pic>
      <p:sp>
        <p:nvSpPr>
          <p:cNvPr id="5" name="TextBox 4">
            <a:extLst>
              <a:ext uri="{FF2B5EF4-FFF2-40B4-BE49-F238E27FC236}">
                <a16:creationId xmlns:a16="http://schemas.microsoft.com/office/drawing/2014/main" id="{2FF7277E-8BD1-4278-F38D-3D7D00454A31}"/>
              </a:ext>
            </a:extLst>
          </p:cNvPr>
          <p:cNvSpPr txBox="1"/>
          <p:nvPr/>
        </p:nvSpPr>
        <p:spPr>
          <a:xfrm>
            <a:off x="274875" y="4995585"/>
            <a:ext cx="48985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(a)</a:t>
            </a:r>
          </a:p>
        </p:txBody>
      </p:sp>
      <p:sp>
        <p:nvSpPr>
          <p:cNvPr id="6" name="TextBox 5">
            <a:extLst>
              <a:ext uri="{FF2B5EF4-FFF2-40B4-BE49-F238E27FC236}">
                <a16:creationId xmlns:a16="http://schemas.microsoft.com/office/drawing/2014/main" id="{A5CA91E2-AAAF-971D-0F5F-0A75BC2DB5B1}"/>
              </a:ext>
            </a:extLst>
          </p:cNvPr>
          <p:cNvSpPr txBox="1"/>
          <p:nvPr/>
        </p:nvSpPr>
        <p:spPr>
          <a:xfrm>
            <a:off x="6096000" y="4995585"/>
            <a:ext cx="489857" cy="400110"/>
          </a:xfrm>
          <a:prstGeom prst="rect">
            <a:avLst/>
          </a:prstGeom>
          <a:noFill/>
        </p:spPr>
        <p:txBody>
          <a:bodyPr wrap="square" rtlCol="0">
            <a:spAutoFit/>
          </a:bodyPr>
          <a:lstStyle/>
          <a:p>
            <a:r>
              <a:rPr lang="en-US" sz="2000" dirty="0">
                <a:latin typeface="Times New Roman" panose="02020603050405020304" pitchFamily="18" charset="0"/>
                <a:cs typeface="Times New Roman" panose="02020603050405020304" pitchFamily="18" charset="0"/>
              </a:rPr>
              <a:t>(b)</a:t>
            </a:r>
          </a:p>
        </p:txBody>
      </p:sp>
      <p:sp>
        <p:nvSpPr>
          <p:cNvPr id="9" name="Rectangle 8">
            <a:extLst>
              <a:ext uri="{FF2B5EF4-FFF2-40B4-BE49-F238E27FC236}">
                <a16:creationId xmlns:a16="http://schemas.microsoft.com/office/drawing/2014/main" id="{2A13F5FC-68ED-9421-7FFA-65D09EEC6049}"/>
              </a:ext>
            </a:extLst>
          </p:cNvPr>
          <p:cNvSpPr/>
          <p:nvPr/>
        </p:nvSpPr>
        <p:spPr>
          <a:xfrm>
            <a:off x="8987366" y="1722967"/>
            <a:ext cx="2794090" cy="162560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1864553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9A8C5-E7B9-99CC-5963-239B31B9D5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284EF0-228E-8B10-4970-30FC2C7FA564}"/>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Arrhenius Plot</a:t>
            </a:r>
          </a:p>
        </p:txBody>
      </p:sp>
      <p:pic>
        <p:nvPicPr>
          <p:cNvPr id="6" name="Picture 5" descr="A diagram of a temperature&#10;&#10;Description automatically generated">
            <a:extLst>
              <a:ext uri="{FF2B5EF4-FFF2-40B4-BE49-F238E27FC236}">
                <a16:creationId xmlns:a16="http://schemas.microsoft.com/office/drawing/2014/main" id="{583AFA5B-864F-24F2-A156-493E8AA2DA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1924" y="1177509"/>
            <a:ext cx="5553425" cy="5553425"/>
          </a:xfrm>
          <a:prstGeom prst="rect">
            <a:avLst/>
          </a:prstGeom>
        </p:spPr>
      </p:pic>
      <p:pic>
        <p:nvPicPr>
          <p:cNvPr id="7" name="Picture 6">
            <a:extLst>
              <a:ext uri="{FF2B5EF4-FFF2-40B4-BE49-F238E27FC236}">
                <a16:creationId xmlns:a16="http://schemas.microsoft.com/office/drawing/2014/main" id="{D0114C8D-1B69-A82F-4D88-24B108D638FF}"/>
              </a:ext>
            </a:extLst>
          </p:cNvPr>
          <p:cNvPicPr>
            <a:picLocks noChangeAspect="1"/>
          </p:cNvPicPr>
          <p:nvPr/>
        </p:nvPicPr>
        <p:blipFill>
          <a:blip r:embed="rId4"/>
          <a:stretch>
            <a:fillRect/>
          </a:stretch>
        </p:blipFill>
        <p:spPr>
          <a:xfrm>
            <a:off x="8299822" y="2419929"/>
            <a:ext cx="2917083" cy="640336"/>
          </a:xfrm>
          <a:prstGeom prst="rect">
            <a:avLst/>
          </a:prstGeom>
        </p:spPr>
      </p:pic>
      <p:pic>
        <p:nvPicPr>
          <p:cNvPr id="9" name="Picture 8">
            <a:extLst>
              <a:ext uri="{FF2B5EF4-FFF2-40B4-BE49-F238E27FC236}">
                <a16:creationId xmlns:a16="http://schemas.microsoft.com/office/drawing/2014/main" id="{FB031D02-64FA-7486-EB30-F0349AAB3E83}"/>
              </a:ext>
            </a:extLst>
          </p:cNvPr>
          <p:cNvPicPr>
            <a:picLocks noChangeAspect="1"/>
          </p:cNvPicPr>
          <p:nvPr/>
        </p:nvPicPr>
        <p:blipFill>
          <a:blip r:embed="rId5"/>
          <a:stretch>
            <a:fillRect/>
          </a:stretch>
        </p:blipFill>
        <p:spPr>
          <a:xfrm>
            <a:off x="8199018" y="4434901"/>
            <a:ext cx="3206708" cy="443594"/>
          </a:xfrm>
          <a:prstGeom prst="rect">
            <a:avLst/>
          </a:prstGeom>
        </p:spPr>
      </p:pic>
      <p:sp>
        <p:nvSpPr>
          <p:cNvPr id="10" name="TextBox 9">
            <a:extLst>
              <a:ext uri="{FF2B5EF4-FFF2-40B4-BE49-F238E27FC236}">
                <a16:creationId xmlns:a16="http://schemas.microsoft.com/office/drawing/2014/main" id="{F0C38FF6-2C56-08FD-5AF0-CA1452A71F6C}"/>
              </a:ext>
            </a:extLst>
          </p:cNvPr>
          <p:cNvSpPr txBox="1"/>
          <p:nvPr/>
        </p:nvSpPr>
        <p:spPr>
          <a:xfrm>
            <a:off x="7628799" y="3720631"/>
            <a:ext cx="1705906" cy="467179"/>
          </a:xfrm>
          <a:prstGeom prst="rect">
            <a:avLst/>
          </a:prstGeom>
          <a:noFill/>
        </p:spPr>
        <p:txBody>
          <a:bodyPr wrap="square" rtlCol="0">
            <a:spAutoFit/>
          </a:bodyPr>
          <a:lstStyle/>
          <a:p>
            <a:r>
              <a:rPr lang="en-US" sz="2400" dirty="0"/>
              <a:t>Best fit:</a:t>
            </a:r>
          </a:p>
        </p:txBody>
      </p:sp>
      <p:pic>
        <p:nvPicPr>
          <p:cNvPr id="12" name="Picture 11">
            <a:extLst>
              <a:ext uri="{FF2B5EF4-FFF2-40B4-BE49-F238E27FC236}">
                <a16:creationId xmlns:a16="http://schemas.microsoft.com/office/drawing/2014/main" id="{BEA6F2F2-BF3B-E3F9-2C20-DEB99C7F3D52}"/>
              </a:ext>
            </a:extLst>
          </p:cNvPr>
          <p:cNvPicPr>
            <a:picLocks noChangeAspect="1"/>
          </p:cNvPicPr>
          <p:nvPr/>
        </p:nvPicPr>
        <p:blipFill>
          <a:blip r:embed="rId6"/>
          <a:stretch>
            <a:fillRect/>
          </a:stretch>
        </p:blipFill>
        <p:spPr>
          <a:xfrm>
            <a:off x="8679464" y="5125586"/>
            <a:ext cx="2254216" cy="402354"/>
          </a:xfrm>
          <a:prstGeom prst="rect">
            <a:avLst/>
          </a:prstGeom>
        </p:spPr>
      </p:pic>
    </p:spTree>
    <p:extLst>
      <p:ext uri="{BB962C8B-B14F-4D97-AF65-F5344CB8AC3E}">
        <p14:creationId xmlns:p14="http://schemas.microsoft.com/office/powerpoint/2010/main" val="9179096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87EC00B-4D3A-651F-0DF9-A152C05174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C3EAB41-70A2-BB3F-9325-AE0DC6095AE0}"/>
              </a:ext>
            </a:extLst>
          </p:cNvPr>
          <p:cNvSpPr>
            <a:spLocks noGrp="1"/>
          </p:cNvSpPr>
          <p:nvPr>
            <p:ph type="title" idx="4294967295"/>
          </p:nvPr>
        </p:nvSpPr>
        <p:spPr>
          <a:xfrm>
            <a:off x="1327799" y="464158"/>
            <a:ext cx="9050867" cy="581136"/>
          </a:xfrm>
        </p:spPr>
        <p:txBody>
          <a:bodyPr>
            <a:normAutofit/>
          </a:bodyPr>
          <a:lstStyle/>
          <a:p>
            <a:r>
              <a:rPr lang="en-US" sz="2400" dirty="0">
                <a:latin typeface="Verdana" panose="020B0604030504040204" pitchFamily="34" charset="0"/>
                <a:ea typeface="Verdana" panose="020B0604030504040204" pitchFamily="34" charset="0"/>
              </a:rPr>
              <a:t>Code Transfer</a:t>
            </a:r>
          </a:p>
        </p:txBody>
      </p:sp>
      <p:sp>
        <p:nvSpPr>
          <p:cNvPr id="3" name="TextBox 2">
            <a:extLst>
              <a:ext uri="{FF2B5EF4-FFF2-40B4-BE49-F238E27FC236}">
                <a16:creationId xmlns:a16="http://schemas.microsoft.com/office/drawing/2014/main" id="{C2172649-FDD2-416A-8B1E-22255F9C1583}"/>
              </a:ext>
            </a:extLst>
          </p:cNvPr>
          <p:cNvSpPr txBox="1"/>
          <p:nvPr/>
        </p:nvSpPr>
        <p:spPr>
          <a:xfrm>
            <a:off x="1327801" y="1599391"/>
            <a:ext cx="72174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Capture, scattering, and H release fully implemented </a:t>
            </a:r>
          </a:p>
        </p:txBody>
      </p:sp>
      <p:sp>
        <p:nvSpPr>
          <p:cNvPr id="4" name="TextBox 3">
            <a:extLst>
              <a:ext uri="{FF2B5EF4-FFF2-40B4-BE49-F238E27FC236}">
                <a16:creationId xmlns:a16="http://schemas.microsoft.com/office/drawing/2014/main" id="{090E4BFC-E5E2-5463-B23D-30EC78870CA5}"/>
              </a:ext>
            </a:extLst>
          </p:cNvPr>
          <p:cNvSpPr txBox="1"/>
          <p:nvPr/>
        </p:nvSpPr>
        <p:spPr>
          <a:xfrm>
            <a:off x="1327799" y="2496484"/>
            <a:ext cx="946407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Two-day workshop held at Vanderbilt with Dallin, Andy, and Xiao</a:t>
            </a:r>
          </a:p>
        </p:txBody>
      </p:sp>
      <p:sp>
        <p:nvSpPr>
          <p:cNvPr id="6" name="TextBox 5">
            <a:extLst>
              <a:ext uri="{FF2B5EF4-FFF2-40B4-BE49-F238E27FC236}">
                <a16:creationId xmlns:a16="http://schemas.microsoft.com/office/drawing/2014/main" id="{4AD33780-E73D-D374-0436-A7F02EBC8FDD}"/>
              </a:ext>
            </a:extLst>
          </p:cNvPr>
          <p:cNvSpPr txBox="1"/>
          <p:nvPr/>
        </p:nvSpPr>
        <p:spPr>
          <a:xfrm>
            <a:off x="1327799" y="3393577"/>
            <a:ext cx="7217487"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Future applications</a:t>
            </a:r>
          </a:p>
        </p:txBody>
      </p:sp>
      <p:sp>
        <p:nvSpPr>
          <p:cNvPr id="7" name="TextBox 6">
            <a:extLst>
              <a:ext uri="{FF2B5EF4-FFF2-40B4-BE49-F238E27FC236}">
                <a16:creationId xmlns:a16="http://schemas.microsoft.com/office/drawing/2014/main" id="{D9948001-3A58-56CD-02BC-838A8C43FCC5}"/>
              </a:ext>
            </a:extLst>
          </p:cNvPr>
          <p:cNvSpPr txBox="1"/>
          <p:nvPr/>
        </p:nvSpPr>
        <p:spPr>
          <a:xfrm>
            <a:off x="1687028" y="4059837"/>
            <a:ext cx="7217487"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Capture at various defects</a:t>
            </a:r>
          </a:p>
        </p:txBody>
      </p:sp>
      <p:sp>
        <p:nvSpPr>
          <p:cNvPr id="8" name="TextBox 7">
            <a:extLst>
              <a:ext uri="{FF2B5EF4-FFF2-40B4-BE49-F238E27FC236}">
                <a16:creationId xmlns:a16="http://schemas.microsoft.com/office/drawing/2014/main" id="{96F947C6-5D35-CDEF-0571-9A6515EC8336}"/>
              </a:ext>
            </a:extLst>
          </p:cNvPr>
          <p:cNvSpPr txBox="1"/>
          <p:nvPr/>
        </p:nvSpPr>
        <p:spPr>
          <a:xfrm>
            <a:off x="1687027" y="4726097"/>
            <a:ext cx="7217487"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Integration with Boltzmann code</a:t>
            </a:r>
          </a:p>
        </p:txBody>
      </p:sp>
      <p:sp>
        <p:nvSpPr>
          <p:cNvPr id="9" name="TextBox 8">
            <a:extLst>
              <a:ext uri="{FF2B5EF4-FFF2-40B4-BE49-F238E27FC236}">
                <a16:creationId xmlns:a16="http://schemas.microsoft.com/office/drawing/2014/main" id="{F858DC5A-3990-C85D-95B7-D18D66344D22}"/>
              </a:ext>
            </a:extLst>
          </p:cNvPr>
          <p:cNvSpPr txBox="1"/>
          <p:nvPr/>
        </p:nvSpPr>
        <p:spPr>
          <a:xfrm>
            <a:off x="1687026" y="5392357"/>
            <a:ext cx="7217487" cy="461665"/>
          </a:xfrm>
          <a:prstGeom prst="rect">
            <a:avLst/>
          </a:prstGeom>
          <a:noFill/>
        </p:spPr>
        <p:txBody>
          <a:bodyPr wrap="square" rtlCol="0">
            <a:spAutoFit/>
          </a:bodyPr>
          <a:lstStyle/>
          <a:p>
            <a:pPr marL="342900" indent="-342900">
              <a:buFont typeface="Courier New" panose="02070309020205020404" pitchFamily="49" charset="0"/>
              <a:buChar char="o"/>
            </a:pPr>
            <a:r>
              <a:rPr lang="en-US" sz="2400" dirty="0"/>
              <a:t>Application to H release in real devices</a:t>
            </a:r>
          </a:p>
        </p:txBody>
      </p:sp>
    </p:spTree>
    <p:extLst>
      <p:ext uri="{BB962C8B-B14F-4D97-AF65-F5344CB8AC3E}">
        <p14:creationId xmlns:p14="http://schemas.microsoft.com/office/powerpoint/2010/main" val="4386660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Si MOSFET vs </a:t>
            </a:r>
            <a:r>
              <a:rPr lang="en-US" sz="2400" dirty="0" err="1">
                <a:latin typeface="Verdana" panose="020B0604030504040204" pitchFamily="34" charset="0"/>
                <a:ea typeface="Verdana" panose="020B0604030504040204" pitchFamily="34" charset="0"/>
              </a:rPr>
              <a:t>GaN</a:t>
            </a:r>
            <a:r>
              <a:rPr lang="en-US" sz="2400" dirty="0">
                <a:latin typeface="Verdana" panose="020B0604030504040204" pitchFamily="34" charset="0"/>
                <a:ea typeface="Verdana" panose="020B0604030504040204" pitchFamily="34" charset="0"/>
              </a:rPr>
              <a:t> HEMT</a:t>
            </a:r>
          </a:p>
        </p:txBody>
      </p:sp>
      <p:pic>
        <p:nvPicPr>
          <p:cNvPr id="4" name="Picture 3">
            <a:extLst>
              <a:ext uri="{FF2B5EF4-FFF2-40B4-BE49-F238E27FC236}">
                <a16:creationId xmlns:a16="http://schemas.microsoft.com/office/drawing/2014/main" id="{F2A5132C-FE2A-24C9-33ED-D2E741F66C7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81775" y="1452577"/>
            <a:ext cx="5036392" cy="4226099"/>
          </a:xfrm>
          <a:prstGeom prst="rect">
            <a:avLst/>
          </a:prstGeom>
        </p:spPr>
      </p:pic>
      <p:sp>
        <p:nvSpPr>
          <p:cNvPr id="5" name="TextBox 4">
            <a:extLst>
              <a:ext uri="{FF2B5EF4-FFF2-40B4-BE49-F238E27FC236}">
                <a16:creationId xmlns:a16="http://schemas.microsoft.com/office/drawing/2014/main" id="{041F49E4-3E03-F315-CF7F-A2403CF4E589}"/>
              </a:ext>
            </a:extLst>
          </p:cNvPr>
          <p:cNvSpPr txBox="1"/>
          <p:nvPr/>
        </p:nvSpPr>
        <p:spPr>
          <a:xfrm>
            <a:off x="7085603" y="5990486"/>
            <a:ext cx="3428737" cy="369332"/>
          </a:xfrm>
          <a:prstGeom prst="rect">
            <a:avLst/>
          </a:prstGeom>
          <a:noFill/>
        </p:spPr>
        <p:txBody>
          <a:bodyPr wrap="square" rtlCol="0">
            <a:spAutoFit/>
          </a:bodyPr>
          <a:lstStyle/>
          <a:p>
            <a:r>
              <a:rPr lang="en-US" dirty="0"/>
              <a:t>M. N. A. </a:t>
            </a:r>
            <a:r>
              <a:rPr lang="en-US" dirty="0" err="1"/>
              <a:t>Aadit</a:t>
            </a:r>
            <a:r>
              <a:rPr lang="en-US" dirty="0"/>
              <a:t> et al., </a:t>
            </a:r>
            <a:r>
              <a:rPr lang="en-US" dirty="0" err="1"/>
              <a:t>InTech</a:t>
            </a:r>
            <a:r>
              <a:rPr lang="en-US" dirty="0"/>
              <a:t> (2017)</a:t>
            </a:r>
          </a:p>
        </p:txBody>
      </p:sp>
      <p:pic>
        <p:nvPicPr>
          <p:cNvPr id="8" name="Picture 7" descr="Diagram of a diagram of a structure&#10;&#10;Description automatically generated">
            <a:extLst>
              <a:ext uri="{FF2B5EF4-FFF2-40B4-BE49-F238E27FC236}">
                <a16:creationId xmlns:a16="http://schemas.microsoft.com/office/drawing/2014/main" id="{A92D1758-1C81-5C4C-C9FE-50A94149A6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875" y="1900756"/>
            <a:ext cx="6057900" cy="3933825"/>
          </a:xfrm>
          <a:prstGeom prst="rect">
            <a:avLst/>
          </a:prstGeom>
        </p:spPr>
      </p:pic>
    </p:spTree>
    <p:extLst>
      <p:ext uri="{BB962C8B-B14F-4D97-AF65-F5344CB8AC3E}">
        <p14:creationId xmlns:p14="http://schemas.microsoft.com/office/powerpoint/2010/main" val="7736814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Effect of Defects</a:t>
            </a:r>
          </a:p>
        </p:txBody>
      </p:sp>
      <p:pic>
        <p:nvPicPr>
          <p:cNvPr id="2" name="Picture 1" descr="A picture containing diagram&#10;&#10;Description automatically generated">
            <a:extLst>
              <a:ext uri="{FF2B5EF4-FFF2-40B4-BE49-F238E27FC236}">
                <a16:creationId xmlns:a16="http://schemas.microsoft.com/office/drawing/2014/main" id="{34325A64-A9F2-2FBE-A868-9FB311399D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5400" y="1848380"/>
            <a:ext cx="4350592" cy="3562985"/>
          </a:xfrm>
          <a:prstGeom prst="rect">
            <a:avLst/>
          </a:prstGeom>
        </p:spPr>
      </p:pic>
      <p:pic>
        <p:nvPicPr>
          <p:cNvPr id="3" name="Picture 2" descr="A picture containing accessory&#10;&#10;Description automatically generated">
            <a:extLst>
              <a:ext uri="{FF2B5EF4-FFF2-40B4-BE49-F238E27FC236}">
                <a16:creationId xmlns:a16="http://schemas.microsoft.com/office/drawing/2014/main" id="{CC0D2D67-ACFB-E81A-0937-D0EE067D8BE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0811" y="1932094"/>
            <a:ext cx="5124375" cy="3275629"/>
          </a:xfrm>
          <a:prstGeom prst="rect">
            <a:avLst/>
          </a:prstGeom>
        </p:spPr>
      </p:pic>
    </p:spTree>
    <p:extLst>
      <p:ext uri="{BB962C8B-B14F-4D97-AF65-F5344CB8AC3E}">
        <p14:creationId xmlns:p14="http://schemas.microsoft.com/office/powerpoint/2010/main" val="16534172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9" name="Rectangle 48">
            <a:extLst>
              <a:ext uri="{FF2B5EF4-FFF2-40B4-BE49-F238E27FC236}">
                <a16:creationId xmlns:a16="http://schemas.microsoft.com/office/drawing/2014/main" id="{592556A6-E8A1-F470-8A61-665DA2F94341}"/>
              </a:ext>
            </a:extLst>
          </p:cNvPr>
          <p:cNvSpPr/>
          <p:nvPr/>
        </p:nvSpPr>
        <p:spPr>
          <a:xfrm>
            <a:off x="4091554" y="2048927"/>
            <a:ext cx="4179353" cy="1258648"/>
          </a:xfrm>
          <a:prstGeom prst="rect">
            <a:avLst/>
          </a:prstGeom>
          <a:solidFill>
            <a:srgbClr val="FFFF99"/>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1">
            <a:extLst>
              <a:ext uri="{FF2B5EF4-FFF2-40B4-BE49-F238E27FC236}">
                <a16:creationId xmlns:a16="http://schemas.microsoft.com/office/drawing/2014/main" id="{9C18A9EE-59D7-4481-93F0-BFDAC5269092}"/>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Radiative Capture</a:t>
            </a:r>
          </a:p>
        </p:txBody>
      </p:sp>
      <p:cxnSp>
        <p:nvCxnSpPr>
          <p:cNvPr id="12" name="Straight Arrow Connector 11">
            <a:extLst>
              <a:ext uri="{FF2B5EF4-FFF2-40B4-BE49-F238E27FC236}">
                <a16:creationId xmlns:a16="http://schemas.microsoft.com/office/drawing/2014/main" id="{FA4D4BBE-C8F0-1187-862E-CD3E047BE34E}"/>
              </a:ext>
            </a:extLst>
          </p:cNvPr>
          <p:cNvCxnSpPr>
            <a:cxnSpLocks/>
          </p:cNvCxnSpPr>
          <p:nvPr/>
        </p:nvCxnSpPr>
        <p:spPr>
          <a:xfrm flipH="1">
            <a:off x="6048494" y="2516547"/>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1E983471-DDBF-DB47-EA42-B3CEE0261B16}"/>
              </a:ext>
            </a:extLst>
          </p:cNvPr>
          <p:cNvSpPr txBox="1"/>
          <p:nvPr/>
        </p:nvSpPr>
        <p:spPr>
          <a:xfrm>
            <a:off x="5434036" y="2662793"/>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sp>
        <p:nvSpPr>
          <p:cNvPr id="15" name="TextBox 14">
            <a:extLst>
              <a:ext uri="{FF2B5EF4-FFF2-40B4-BE49-F238E27FC236}">
                <a16:creationId xmlns:a16="http://schemas.microsoft.com/office/drawing/2014/main" id="{40EA0F96-51A0-B3F2-EDB4-F3E464684F4B}"/>
              </a:ext>
            </a:extLst>
          </p:cNvPr>
          <p:cNvSpPr txBox="1"/>
          <p:nvPr/>
        </p:nvSpPr>
        <p:spPr>
          <a:xfrm>
            <a:off x="6916939" y="2063579"/>
            <a:ext cx="186221" cy="461665"/>
          </a:xfrm>
          <a:prstGeom prst="rect">
            <a:avLst/>
          </a:prstGeom>
          <a:noFill/>
        </p:spPr>
        <p:txBody>
          <a:bodyPr wrap="square" rtlCol="0">
            <a:spAutoFit/>
          </a:bodyPr>
          <a:lstStyle/>
          <a:p>
            <a:r>
              <a:rPr lang="en-US" sz="2400" i="1" dirty="0"/>
              <a:t>e</a:t>
            </a:r>
          </a:p>
        </p:txBody>
      </p:sp>
      <p:cxnSp>
        <p:nvCxnSpPr>
          <p:cNvPr id="16" name="Straight Connector 15">
            <a:extLst>
              <a:ext uri="{FF2B5EF4-FFF2-40B4-BE49-F238E27FC236}">
                <a16:creationId xmlns:a16="http://schemas.microsoft.com/office/drawing/2014/main" id="{3460968D-8841-67CE-3F78-592635FE68E0}"/>
              </a:ext>
            </a:extLst>
          </p:cNvPr>
          <p:cNvCxnSpPr/>
          <p:nvPr/>
        </p:nvCxnSpPr>
        <p:spPr>
          <a:xfrm>
            <a:off x="5891690" y="3690669"/>
            <a:ext cx="4345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7762CA7-15E9-9F4A-760F-EFB96077B2BA}"/>
              </a:ext>
            </a:extLst>
          </p:cNvPr>
          <p:cNvCxnSpPr>
            <a:cxnSpLocks/>
          </p:cNvCxnSpPr>
          <p:nvPr/>
        </p:nvCxnSpPr>
        <p:spPr>
          <a:xfrm>
            <a:off x="6029865" y="2525244"/>
            <a:ext cx="4594" cy="1098629"/>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4CBDAD77-C156-E972-6E81-7EDED9F53C9B}"/>
              </a:ext>
            </a:extLst>
          </p:cNvPr>
          <p:cNvSpPr txBox="1"/>
          <p:nvPr/>
        </p:nvSpPr>
        <p:spPr>
          <a:xfrm>
            <a:off x="5517472" y="1519647"/>
            <a:ext cx="1230886" cy="461665"/>
          </a:xfrm>
          <a:prstGeom prst="rect">
            <a:avLst/>
          </a:prstGeom>
          <a:noFill/>
        </p:spPr>
        <p:txBody>
          <a:bodyPr wrap="square" rtlCol="0">
            <a:spAutoFit/>
          </a:bodyPr>
          <a:lstStyle/>
          <a:p>
            <a:r>
              <a:rPr lang="en-US" sz="2400" dirty="0"/>
              <a:t>Capture</a:t>
            </a:r>
          </a:p>
        </p:txBody>
      </p:sp>
      <p:grpSp>
        <p:nvGrpSpPr>
          <p:cNvPr id="3" name="Group 2">
            <a:extLst>
              <a:ext uri="{FF2B5EF4-FFF2-40B4-BE49-F238E27FC236}">
                <a16:creationId xmlns:a16="http://schemas.microsoft.com/office/drawing/2014/main" id="{40F95896-6239-7919-9C1E-DAE7A34BD85A}"/>
              </a:ext>
            </a:extLst>
          </p:cNvPr>
          <p:cNvGrpSpPr/>
          <p:nvPr/>
        </p:nvGrpSpPr>
        <p:grpSpPr>
          <a:xfrm>
            <a:off x="7664514" y="2464230"/>
            <a:ext cx="109182" cy="104633"/>
            <a:chOff x="5754806" y="3903260"/>
            <a:chExt cx="109182" cy="104633"/>
          </a:xfrm>
        </p:grpSpPr>
        <p:sp>
          <p:nvSpPr>
            <p:cNvPr id="4" name="Oval 3">
              <a:extLst>
                <a:ext uri="{FF2B5EF4-FFF2-40B4-BE49-F238E27FC236}">
                  <a16:creationId xmlns:a16="http://schemas.microsoft.com/office/drawing/2014/main" id="{A424ECB4-6E59-FF80-D40E-83F20076371F}"/>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Connector 4">
              <a:extLst>
                <a:ext uri="{FF2B5EF4-FFF2-40B4-BE49-F238E27FC236}">
                  <a16:creationId xmlns:a16="http://schemas.microsoft.com/office/drawing/2014/main" id="{E5DEE05A-DB2D-7943-F6F5-B305B4F65820}"/>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43" name="Group 42">
            <a:extLst>
              <a:ext uri="{FF2B5EF4-FFF2-40B4-BE49-F238E27FC236}">
                <a16:creationId xmlns:a16="http://schemas.microsoft.com/office/drawing/2014/main" id="{DC929B75-1226-E46C-B6B2-B92A0A39C502}"/>
              </a:ext>
            </a:extLst>
          </p:cNvPr>
          <p:cNvGrpSpPr/>
          <p:nvPr/>
        </p:nvGrpSpPr>
        <p:grpSpPr>
          <a:xfrm>
            <a:off x="6137637" y="3546033"/>
            <a:ext cx="109182" cy="104633"/>
            <a:chOff x="5754806" y="3903260"/>
            <a:chExt cx="109182" cy="104633"/>
          </a:xfrm>
        </p:grpSpPr>
        <p:sp>
          <p:nvSpPr>
            <p:cNvPr id="44" name="Oval 43">
              <a:extLst>
                <a:ext uri="{FF2B5EF4-FFF2-40B4-BE49-F238E27FC236}">
                  <a16:creationId xmlns:a16="http://schemas.microsoft.com/office/drawing/2014/main" id="{D0C204D7-49C6-6E6F-DB7F-ADDD5AC0FA1C}"/>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5" name="Straight Connector 44">
              <a:extLst>
                <a:ext uri="{FF2B5EF4-FFF2-40B4-BE49-F238E27FC236}">
                  <a16:creationId xmlns:a16="http://schemas.microsoft.com/office/drawing/2014/main" id="{01DD6E0A-0DB1-8182-2D1B-014A032BFA36}"/>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46" name="Straight Arrow Connector 45">
            <a:extLst>
              <a:ext uri="{FF2B5EF4-FFF2-40B4-BE49-F238E27FC236}">
                <a16:creationId xmlns:a16="http://schemas.microsoft.com/office/drawing/2014/main" id="{E14D910B-06EA-255F-13CF-595C6C24CEAC}"/>
              </a:ext>
            </a:extLst>
          </p:cNvPr>
          <p:cNvCxnSpPr>
            <a:cxnSpLocks/>
          </p:cNvCxnSpPr>
          <p:nvPr/>
        </p:nvCxnSpPr>
        <p:spPr>
          <a:xfrm flipV="1">
            <a:off x="4086834" y="1809141"/>
            <a:ext cx="0" cy="410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a:extLst>
              <a:ext uri="{FF2B5EF4-FFF2-40B4-BE49-F238E27FC236}">
                <a16:creationId xmlns:a16="http://schemas.microsoft.com/office/drawing/2014/main" id="{7280BC24-FBF9-0628-9D53-2058AA4CE5F8}"/>
              </a:ext>
            </a:extLst>
          </p:cNvPr>
          <p:cNvSpPr txBox="1"/>
          <p:nvPr/>
        </p:nvSpPr>
        <p:spPr>
          <a:xfrm rot="16200000">
            <a:off x="3128466" y="3325786"/>
            <a:ext cx="1306400" cy="461665"/>
          </a:xfrm>
          <a:prstGeom prst="rect">
            <a:avLst/>
          </a:prstGeom>
          <a:noFill/>
        </p:spPr>
        <p:txBody>
          <a:bodyPr wrap="square" rtlCol="0">
            <a:spAutoFit/>
          </a:bodyPr>
          <a:lstStyle/>
          <a:p>
            <a:r>
              <a:rPr lang="en-US" sz="2400" dirty="0"/>
              <a:t>Energy</a:t>
            </a:r>
          </a:p>
        </p:txBody>
      </p:sp>
      <p:sp>
        <p:nvSpPr>
          <p:cNvPr id="48" name="Rectangle 47">
            <a:extLst>
              <a:ext uri="{FF2B5EF4-FFF2-40B4-BE49-F238E27FC236}">
                <a16:creationId xmlns:a16="http://schemas.microsoft.com/office/drawing/2014/main" id="{1DB3E22D-B4D4-5C02-E410-AB8074F05786}"/>
              </a:ext>
            </a:extLst>
          </p:cNvPr>
          <p:cNvSpPr/>
          <p:nvPr/>
        </p:nvSpPr>
        <p:spPr>
          <a:xfrm>
            <a:off x="4091553" y="4340953"/>
            <a:ext cx="4179347" cy="1258575"/>
          </a:xfrm>
          <a:prstGeom prst="rect">
            <a:avLst/>
          </a:prstGeom>
          <a:solidFill>
            <a:srgbClr val="CEFFC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TextBox 74">
            <a:extLst>
              <a:ext uri="{FF2B5EF4-FFF2-40B4-BE49-F238E27FC236}">
                <a16:creationId xmlns:a16="http://schemas.microsoft.com/office/drawing/2014/main" id="{F41C7CC9-E483-2F8E-ACFE-66B8CF852A14}"/>
              </a:ext>
            </a:extLst>
          </p:cNvPr>
          <p:cNvSpPr txBox="1"/>
          <p:nvPr/>
        </p:nvSpPr>
        <p:spPr>
          <a:xfrm>
            <a:off x="4039367" y="2051819"/>
            <a:ext cx="1627284" cy="338554"/>
          </a:xfrm>
          <a:prstGeom prst="rect">
            <a:avLst/>
          </a:prstGeom>
          <a:noFill/>
        </p:spPr>
        <p:txBody>
          <a:bodyPr wrap="square" rtlCol="0">
            <a:spAutoFit/>
          </a:bodyPr>
          <a:lstStyle/>
          <a:p>
            <a:r>
              <a:rPr lang="en-US" sz="1600" dirty="0"/>
              <a:t>Conduction band</a:t>
            </a:r>
          </a:p>
        </p:txBody>
      </p:sp>
      <p:sp>
        <p:nvSpPr>
          <p:cNvPr id="76" name="TextBox 75">
            <a:extLst>
              <a:ext uri="{FF2B5EF4-FFF2-40B4-BE49-F238E27FC236}">
                <a16:creationId xmlns:a16="http://schemas.microsoft.com/office/drawing/2014/main" id="{A4E17D16-ECE1-3705-3E9A-CD9F8E3318A9}"/>
              </a:ext>
            </a:extLst>
          </p:cNvPr>
          <p:cNvSpPr txBox="1"/>
          <p:nvPr/>
        </p:nvSpPr>
        <p:spPr>
          <a:xfrm>
            <a:off x="4032340" y="5245847"/>
            <a:ext cx="1481708" cy="338554"/>
          </a:xfrm>
          <a:prstGeom prst="rect">
            <a:avLst/>
          </a:prstGeom>
          <a:noFill/>
        </p:spPr>
        <p:txBody>
          <a:bodyPr wrap="square" rtlCol="0">
            <a:spAutoFit/>
          </a:bodyPr>
          <a:lstStyle/>
          <a:p>
            <a:r>
              <a:rPr lang="en-US" sz="1600" dirty="0"/>
              <a:t>Valence band</a:t>
            </a:r>
          </a:p>
        </p:txBody>
      </p:sp>
      <p:pic>
        <p:nvPicPr>
          <p:cNvPr id="11" name="Picture 10" descr="A diagram of a graph showing a diagram of a graph&#10;&#10;Description automatically generated with medium confidence">
            <a:extLst>
              <a:ext uri="{FF2B5EF4-FFF2-40B4-BE49-F238E27FC236}">
                <a16:creationId xmlns:a16="http://schemas.microsoft.com/office/drawing/2014/main" id="{18F255E9-339F-6132-E9EC-478496E00203}"/>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2840" b="54586" l="3500" r="37563">
                        <a14:foregroundMark x1="11313" y1="33432" x2="11313" y2="33432"/>
                        <a14:foregroundMark x1="25688" y1="40533" x2="25688" y2="40533"/>
                        <a14:foregroundMark x1="36125" y1="44527" x2="36125" y2="44527"/>
                        <a14:foregroundMark x1="7187" y1="47189" x2="7187" y2="47189"/>
                        <a14:foregroundMark x1="6938" y1="47633" x2="6938" y2="47633"/>
                        <a14:foregroundMark x1="7187" y1="49260" x2="7187" y2="49260"/>
                        <a14:foregroundMark x1="4750" y1="43935" x2="4750" y2="43935"/>
                        <a14:foregroundMark x1="3500" y1="43935" x2="3500" y2="43935"/>
                        <a14:foregroundMark x1="37563" y1="43935" x2="37563" y2="43935"/>
                      </a14:backgroundRemoval>
                    </a14:imgEffect>
                  </a14:imgLayer>
                </a14:imgProps>
              </a:ext>
              <a:ext uri="{28A0092B-C50C-407E-A947-70E740481C1C}">
                <a14:useLocalDpi xmlns:a14="http://schemas.microsoft.com/office/drawing/2010/main" val="0"/>
              </a:ext>
            </a:extLst>
          </a:blip>
          <a:srcRect l="2533" t="30756" r="61530" b="42736"/>
          <a:stretch/>
        </p:blipFill>
        <p:spPr>
          <a:xfrm rot="1050759" flipH="1">
            <a:off x="4763017" y="3129188"/>
            <a:ext cx="1193366" cy="371901"/>
          </a:xfrm>
          <a:prstGeom prst="rect">
            <a:avLst/>
          </a:prstGeom>
        </p:spPr>
      </p:pic>
    </p:spTree>
    <p:extLst>
      <p:ext uri="{BB962C8B-B14F-4D97-AF65-F5344CB8AC3E}">
        <p14:creationId xmlns:p14="http://schemas.microsoft.com/office/powerpoint/2010/main" val="1585105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91667E-6 1.85185E-6 L -0.13854 0.00139 " pathEditMode="relative" rAng="0" ptsTypes="AA">
                                      <p:cBhvr>
                                        <p:cTn id="6" dur="2000" fill="hold"/>
                                        <p:tgtEl>
                                          <p:spTgt spid="3"/>
                                        </p:tgtEl>
                                        <p:attrNameLst>
                                          <p:attrName>ppt_x</p:attrName>
                                          <p:attrName>ppt_y</p:attrName>
                                        </p:attrNameLst>
                                      </p:cBhvr>
                                      <p:rCtr x="-6927" y="69"/>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13854 0.00139 L -0.13893 0.15717 " pathEditMode="relative" rAng="0" ptsTypes="AA">
                                      <p:cBhvr>
                                        <p:cTn id="9" dur="2000" fill="hold"/>
                                        <p:tgtEl>
                                          <p:spTgt spid="3"/>
                                        </p:tgtEl>
                                        <p:attrNameLst>
                                          <p:attrName>ppt_x</p:attrName>
                                          <p:attrName>ppt_y</p:attrName>
                                        </p:attrNameLst>
                                      </p:cBhvr>
                                      <p:rCtr x="-26" y="7778"/>
                                    </p:animMotion>
                                  </p:childTnLst>
                                </p:cTn>
                              </p:par>
                            </p:childTnLst>
                          </p:cTn>
                        </p:par>
                        <p:par>
                          <p:cTn id="10" fill="hold">
                            <p:stCondLst>
                              <p:cond delay="4000"/>
                            </p:stCondLst>
                            <p:childTnLst>
                              <p:par>
                                <p:cTn id="11" presetID="1" presetClass="entr" presetSubtype="0" fill="hold" nodeType="after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par>
                          <p:cTn id="13" fill="hold">
                            <p:stCondLst>
                              <p:cond delay="4000"/>
                            </p:stCondLst>
                            <p:childTnLst>
                              <p:par>
                                <p:cTn id="14" presetID="42" presetClass="path" presetSubtype="0" accel="50000" decel="50000" fill="hold" nodeType="afterEffect">
                                  <p:stCondLst>
                                    <p:cond delay="0"/>
                                  </p:stCondLst>
                                  <p:childTnLst>
                                    <p:animMotion origin="layout" path="M -3.33333E-6 -3.33333E-6 L -0.47955 -0.29768 " pathEditMode="relative" rAng="0" ptsTypes="AA">
                                      <p:cBhvr>
                                        <p:cTn id="15" dur="2000" fill="hold"/>
                                        <p:tgtEl>
                                          <p:spTgt spid="11"/>
                                        </p:tgtEl>
                                        <p:attrNameLst>
                                          <p:attrName>ppt_x</p:attrName>
                                          <p:attrName>ppt_y</p:attrName>
                                        </p:attrNameLst>
                                      </p:cBhvr>
                                      <p:rCtr x="-23984" y="-1488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AD9C6A12-6181-09DC-B692-361932C0B96E}"/>
              </a:ext>
            </a:extLst>
          </p:cNvPr>
          <p:cNvSpPr/>
          <p:nvPr/>
        </p:nvSpPr>
        <p:spPr>
          <a:xfrm>
            <a:off x="935065" y="1986934"/>
            <a:ext cx="4179353" cy="1258648"/>
          </a:xfrm>
          <a:prstGeom prst="rect">
            <a:avLst/>
          </a:prstGeom>
          <a:solidFill>
            <a:srgbClr val="FFFF99"/>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78DD0C5-26FE-86EE-B195-18D70F6E0152}"/>
              </a:ext>
            </a:extLst>
          </p:cNvPr>
          <p:cNvCxnSpPr>
            <a:cxnSpLocks/>
          </p:cNvCxnSpPr>
          <p:nvPr/>
        </p:nvCxnSpPr>
        <p:spPr>
          <a:xfrm flipH="1">
            <a:off x="2892005" y="2454554"/>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7ACD53-D524-3ABA-EBE8-4505466FA496}"/>
              </a:ext>
            </a:extLst>
          </p:cNvPr>
          <p:cNvSpPr txBox="1"/>
          <p:nvPr/>
        </p:nvSpPr>
        <p:spPr>
          <a:xfrm>
            <a:off x="3760450" y="2001586"/>
            <a:ext cx="186221" cy="461665"/>
          </a:xfrm>
          <a:prstGeom prst="rect">
            <a:avLst/>
          </a:prstGeom>
          <a:noFill/>
        </p:spPr>
        <p:txBody>
          <a:bodyPr wrap="square" rtlCol="0">
            <a:spAutoFit/>
          </a:bodyPr>
          <a:lstStyle/>
          <a:p>
            <a:r>
              <a:rPr lang="en-US" sz="2400" i="1" dirty="0"/>
              <a:t>e</a:t>
            </a:r>
          </a:p>
        </p:txBody>
      </p:sp>
      <p:cxnSp>
        <p:nvCxnSpPr>
          <p:cNvPr id="9" name="Straight Connector 8">
            <a:extLst>
              <a:ext uri="{FF2B5EF4-FFF2-40B4-BE49-F238E27FC236}">
                <a16:creationId xmlns:a16="http://schemas.microsoft.com/office/drawing/2014/main" id="{795D1BFF-23F0-7728-964A-CAECEFA4F602}"/>
              </a:ext>
            </a:extLst>
          </p:cNvPr>
          <p:cNvCxnSpPr/>
          <p:nvPr/>
        </p:nvCxnSpPr>
        <p:spPr>
          <a:xfrm>
            <a:off x="2735201" y="3628676"/>
            <a:ext cx="4345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3B017E-046E-A207-31DE-DFBE72AF66C4}"/>
              </a:ext>
            </a:extLst>
          </p:cNvPr>
          <p:cNvSpPr txBox="1"/>
          <p:nvPr/>
        </p:nvSpPr>
        <p:spPr>
          <a:xfrm>
            <a:off x="2360982" y="1457654"/>
            <a:ext cx="1492231" cy="461665"/>
          </a:xfrm>
          <a:prstGeom prst="rect">
            <a:avLst/>
          </a:prstGeom>
          <a:noFill/>
        </p:spPr>
        <p:txBody>
          <a:bodyPr wrap="square" rtlCol="0">
            <a:spAutoFit/>
          </a:bodyPr>
          <a:lstStyle/>
          <a:p>
            <a:r>
              <a:rPr lang="en-US" sz="2400" dirty="0"/>
              <a:t>Scattering</a:t>
            </a:r>
          </a:p>
        </p:txBody>
      </p:sp>
      <p:grpSp>
        <p:nvGrpSpPr>
          <p:cNvPr id="12" name="Group 11">
            <a:extLst>
              <a:ext uri="{FF2B5EF4-FFF2-40B4-BE49-F238E27FC236}">
                <a16:creationId xmlns:a16="http://schemas.microsoft.com/office/drawing/2014/main" id="{57DD4205-0FC3-52AA-E5FE-A1DA2D12C8F6}"/>
              </a:ext>
            </a:extLst>
          </p:cNvPr>
          <p:cNvGrpSpPr/>
          <p:nvPr/>
        </p:nvGrpSpPr>
        <p:grpSpPr>
          <a:xfrm>
            <a:off x="4508025" y="2402237"/>
            <a:ext cx="109182" cy="104633"/>
            <a:chOff x="5754806" y="3903260"/>
            <a:chExt cx="109182" cy="104633"/>
          </a:xfrm>
        </p:grpSpPr>
        <p:sp>
          <p:nvSpPr>
            <p:cNvPr id="13" name="Oval 12">
              <a:extLst>
                <a:ext uri="{FF2B5EF4-FFF2-40B4-BE49-F238E27FC236}">
                  <a16:creationId xmlns:a16="http://schemas.microsoft.com/office/drawing/2014/main" id="{06E2456D-CAC0-6C7D-15F0-6906C7C0CF0A}"/>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67598DA-8F1A-5782-F419-B0D71C1E65F2}"/>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DADE332-8A7F-A661-BE07-460CEED6E2F6}"/>
              </a:ext>
            </a:extLst>
          </p:cNvPr>
          <p:cNvGrpSpPr/>
          <p:nvPr/>
        </p:nvGrpSpPr>
        <p:grpSpPr>
          <a:xfrm>
            <a:off x="2981148" y="3484040"/>
            <a:ext cx="109182" cy="104633"/>
            <a:chOff x="5754806" y="3903260"/>
            <a:chExt cx="109182" cy="104633"/>
          </a:xfrm>
        </p:grpSpPr>
        <p:sp>
          <p:nvSpPr>
            <p:cNvPr id="16" name="Oval 15">
              <a:extLst>
                <a:ext uri="{FF2B5EF4-FFF2-40B4-BE49-F238E27FC236}">
                  <a16:creationId xmlns:a16="http://schemas.microsoft.com/office/drawing/2014/main" id="{4F19DE2F-9BC9-22B0-5914-8E8E3D8ED760}"/>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9019F61-41EA-F9E3-7299-326B43855A10}"/>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29D46F-1D42-95D1-8660-7E9C44C6D85F}"/>
              </a:ext>
            </a:extLst>
          </p:cNvPr>
          <p:cNvCxnSpPr>
            <a:cxnSpLocks/>
          </p:cNvCxnSpPr>
          <p:nvPr/>
        </p:nvCxnSpPr>
        <p:spPr>
          <a:xfrm flipV="1">
            <a:off x="930345" y="1747148"/>
            <a:ext cx="0" cy="410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CCA952-086F-A76B-BBB3-A927605D9927}"/>
              </a:ext>
            </a:extLst>
          </p:cNvPr>
          <p:cNvSpPr txBox="1"/>
          <p:nvPr/>
        </p:nvSpPr>
        <p:spPr>
          <a:xfrm rot="16200000">
            <a:off x="-28023" y="3263793"/>
            <a:ext cx="1306400" cy="461665"/>
          </a:xfrm>
          <a:prstGeom prst="rect">
            <a:avLst/>
          </a:prstGeom>
          <a:noFill/>
        </p:spPr>
        <p:txBody>
          <a:bodyPr wrap="square" rtlCol="0">
            <a:spAutoFit/>
          </a:bodyPr>
          <a:lstStyle/>
          <a:p>
            <a:r>
              <a:rPr lang="en-US" sz="2400" dirty="0"/>
              <a:t>Energy</a:t>
            </a:r>
          </a:p>
        </p:txBody>
      </p:sp>
      <p:sp>
        <p:nvSpPr>
          <p:cNvPr id="20" name="Rectangle 19">
            <a:extLst>
              <a:ext uri="{FF2B5EF4-FFF2-40B4-BE49-F238E27FC236}">
                <a16:creationId xmlns:a16="http://schemas.microsoft.com/office/drawing/2014/main" id="{FABFA96C-DA9D-8671-9C03-0579FE5892DF}"/>
              </a:ext>
            </a:extLst>
          </p:cNvPr>
          <p:cNvSpPr/>
          <p:nvPr/>
        </p:nvSpPr>
        <p:spPr>
          <a:xfrm>
            <a:off x="935064" y="4278960"/>
            <a:ext cx="4179347" cy="1258575"/>
          </a:xfrm>
          <a:prstGeom prst="rect">
            <a:avLst/>
          </a:prstGeom>
          <a:solidFill>
            <a:srgbClr val="CEFFC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2E71B8D-AB79-0315-42EE-4C0FE9CB13BE}"/>
              </a:ext>
            </a:extLst>
          </p:cNvPr>
          <p:cNvSpPr txBox="1"/>
          <p:nvPr/>
        </p:nvSpPr>
        <p:spPr>
          <a:xfrm>
            <a:off x="882878" y="1989826"/>
            <a:ext cx="1627284" cy="338554"/>
          </a:xfrm>
          <a:prstGeom prst="rect">
            <a:avLst/>
          </a:prstGeom>
          <a:noFill/>
        </p:spPr>
        <p:txBody>
          <a:bodyPr wrap="square" rtlCol="0">
            <a:spAutoFit/>
          </a:bodyPr>
          <a:lstStyle/>
          <a:p>
            <a:r>
              <a:rPr lang="en-US" sz="1600" dirty="0"/>
              <a:t>Conduction band</a:t>
            </a:r>
          </a:p>
        </p:txBody>
      </p:sp>
      <p:sp>
        <p:nvSpPr>
          <p:cNvPr id="22" name="TextBox 21">
            <a:extLst>
              <a:ext uri="{FF2B5EF4-FFF2-40B4-BE49-F238E27FC236}">
                <a16:creationId xmlns:a16="http://schemas.microsoft.com/office/drawing/2014/main" id="{7EAAFF47-37AC-6AB2-3865-3E7A5DB3007A}"/>
              </a:ext>
            </a:extLst>
          </p:cNvPr>
          <p:cNvSpPr txBox="1"/>
          <p:nvPr/>
        </p:nvSpPr>
        <p:spPr>
          <a:xfrm>
            <a:off x="875851" y="5183854"/>
            <a:ext cx="1481708" cy="338554"/>
          </a:xfrm>
          <a:prstGeom prst="rect">
            <a:avLst/>
          </a:prstGeom>
          <a:noFill/>
        </p:spPr>
        <p:txBody>
          <a:bodyPr wrap="square" rtlCol="0">
            <a:spAutoFit/>
          </a:bodyPr>
          <a:lstStyle/>
          <a:p>
            <a:r>
              <a:rPr lang="en-US" sz="1600" dirty="0"/>
              <a:t>Valence band</a:t>
            </a:r>
          </a:p>
        </p:txBody>
      </p:sp>
      <p:pic>
        <p:nvPicPr>
          <p:cNvPr id="25" name="Picture 24" descr="A stack of white balls&#10;&#10;Description automatically generated">
            <a:extLst>
              <a:ext uri="{FF2B5EF4-FFF2-40B4-BE49-F238E27FC236}">
                <a16:creationId xmlns:a16="http://schemas.microsoft.com/office/drawing/2014/main" id="{606599A8-E551-4306-BDAF-B4A3A0B3BD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7262" y="1986934"/>
            <a:ext cx="4725059" cy="3467584"/>
          </a:xfrm>
          <a:prstGeom prst="rect">
            <a:avLst/>
          </a:prstGeom>
        </p:spPr>
      </p:pic>
      <p:sp>
        <p:nvSpPr>
          <p:cNvPr id="27" name="TextBox 26">
            <a:extLst>
              <a:ext uri="{FF2B5EF4-FFF2-40B4-BE49-F238E27FC236}">
                <a16:creationId xmlns:a16="http://schemas.microsoft.com/office/drawing/2014/main" id="{6B38FFD2-374E-9901-4D81-022639CAADC2}"/>
              </a:ext>
            </a:extLst>
          </p:cNvPr>
          <p:cNvSpPr txBox="1"/>
          <p:nvPr/>
        </p:nvSpPr>
        <p:spPr>
          <a:xfrm>
            <a:off x="7005234" y="6386614"/>
            <a:ext cx="3707456" cy="369332"/>
          </a:xfrm>
          <a:prstGeom prst="rect">
            <a:avLst/>
          </a:prstGeom>
          <a:noFill/>
        </p:spPr>
        <p:txBody>
          <a:bodyPr wrap="square">
            <a:spAutoFit/>
          </a:bodyPr>
          <a:lstStyle/>
          <a:p>
            <a:r>
              <a:rPr lang="fi-FI" dirty="0"/>
              <a:t>Public Domain; Sean Kelley via </a:t>
            </a:r>
            <a:r>
              <a:rPr lang="fi-FI" dirty="0">
                <a:hlinkClick r:id="rId3" tooltip="https://www.nist.gov/si-redefinition/kelvin/kelvin-thermodynamic-temperature"/>
              </a:rPr>
              <a:t>NIST</a:t>
            </a:r>
            <a:endParaRPr lang="en-US" dirty="0"/>
          </a:p>
        </p:txBody>
      </p:sp>
      <p:sp>
        <p:nvSpPr>
          <p:cNvPr id="4" name="TextBox 3">
            <a:extLst>
              <a:ext uri="{FF2B5EF4-FFF2-40B4-BE49-F238E27FC236}">
                <a16:creationId xmlns:a16="http://schemas.microsoft.com/office/drawing/2014/main" id="{C7C90183-341F-14C9-8A19-DB37512F5776}"/>
              </a:ext>
            </a:extLst>
          </p:cNvPr>
          <p:cNvSpPr txBox="1"/>
          <p:nvPr/>
        </p:nvSpPr>
        <p:spPr>
          <a:xfrm>
            <a:off x="2370897" y="2463508"/>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cxnSp>
        <p:nvCxnSpPr>
          <p:cNvPr id="23" name="Straight Arrow Connector 22">
            <a:extLst>
              <a:ext uri="{FF2B5EF4-FFF2-40B4-BE49-F238E27FC236}">
                <a16:creationId xmlns:a16="http://schemas.microsoft.com/office/drawing/2014/main" id="{ABF78CB0-C220-010C-96B1-5361CB976F5A}"/>
              </a:ext>
            </a:extLst>
          </p:cNvPr>
          <p:cNvCxnSpPr>
            <a:cxnSpLocks/>
          </p:cNvCxnSpPr>
          <p:nvPr/>
        </p:nvCxnSpPr>
        <p:spPr>
          <a:xfrm flipH="1">
            <a:off x="1288344" y="2994383"/>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1EF8B68-85EA-86C8-89DA-410A6E520AF9}"/>
              </a:ext>
            </a:extLst>
          </p:cNvPr>
          <p:cNvCxnSpPr>
            <a:cxnSpLocks/>
          </p:cNvCxnSpPr>
          <p:nvPr/>
        </p:nvCxnSpPr>
        <p:spPr>
          <a:xfrm>
            <a:off x="2907482" y="2469671"/>
            <a:ext cx="10096" cy="5247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34065645-4A77-14F3-5A59-27B4E3F09447}"/>
              </a:ext>
            </a:extLst>
          </p:cNvPr>
          <p:cNvGrpSpPr/>
          <p:nvPr/>
        </p:nvGrpSpPr>
        <p:grpSpPr>
          <a:xfrm>
            <a:off x="2818785" y="3480385"/>
            <a:ext cx="109182" cy="104633"/>
            <a:chOff x="5754806" y="3903260"/>
            <a:chExt cx="109182" cy="104633"/>
          </a:xfrm>
        </p:grpSpPr>
        <p:sp>
          <p:nvSpPr>
            <p:cNvPr id="28" name="Oval 27">
              <a:extLst>
                <a:ext uri="{FF2B5EF4-FFF2-40B4-BE49-F238E27FC236}">
                  <a16:creationId xmlns:a16="http://schemas.microsoft.com/office/drawing/2014/main" id="{579ED65A-2BE1-C76F-2B5B-0B0209437E75}"/>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9" name="Straight Connector 28">
              <a:extLst>
                <a:ext uri="{FF2B5EF4-FFF2-40B4-BE49-F238E27FC236}">
                  <a16:creationId xmlns:a16="http://schemas.microsoft.com/office/drawing/2014/main" id="{5E7358C3-7EAA-B829-89F4-1A1E81A188F2}"/>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C4C9542-3AA2-F74A-6302-F43D2C581C57}"/>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Nonradiative Scattering</a:t>
            </a:r>
          </a:p>
        </p:txBody>
      </p:sp>
    </p:spTree>
    <p:extLst>
      <p:ext uri="{BB962C8B-B14F-4D97-AF65-F5344CB8AC3E}">
        <p14:creationId xmlns:p14="http://schemas.microsoft.com/office/powerpoint/2010/main" val="38351742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1.25E-6 -3.7037E-7 L -0.13854 0.00139 " pathEditMode="relative" rAng="0" ptsTypes="AA">
                                      <p:cBhvr>
                                        <p:cTn id="6" dur="2000" fill="hold"/>
                                        <p:tgtEl>
                                          <p:spTgt spid="12"/>
                                        </p:tgtEl>
                                        <p:attrNameLst>
                                          <p:attrName>ppt_x</p:attrName>
                                          <p:attrName>ppt_y</p:attrName>
                                        </p:attrNameLst>
                                      </p:cBhvr>
                                      <p:rCtr x="-6927" y="69"/>
                                    </p:animMotion>
                                  </p:childTnLst>
                                </p:cTn>
                              </p:par>
                            </p:childTnLst>
                          </p:cTn>
                        </p:par>
                        <p:par>
                          <p:cTn id="7" fill="hold">
                            <p:stCondLst>
                              <p:cond delay="2000"/>
                            </p:stCondLst>
                            <p:childTnLst>
                              <p:par>
                                <p:cTn id="8" presetID="42" presetClass="path" presetSubtype="0" accel="50000" decel="50000" fill="hold" nodeType="afterEffect">
                                  <p:stCondLst>
                                    <p:cond delay="0"/>
                                  </p:stCondLst>
                                  <p:childTnLst>
                                    <p:animMotion origin="layout" path="M -0.13854 0.00139 L -0.13698 0.07639 " pathEditMode="relative" rAng="0" ptsTypes="AA">
                                      <p:cBhvr>
                                        <p:cTn id="9" dur="2000" fill="hold"/>
                                        <p:tgtEl>
                                          <p:spTgt spid="12"/>
                                        </p:tgtEl>
                                        <p:attrNameLst>
                                          <p:attrName>ppt_x</p:attrName>
                                          <p:attrName>ppt_y</p:attrName>
                                        </p:attrNameLst>
                                      </p:cBhvr>
                                      <p:rCtr x="78" y="3750"/>
                                    </p:animMotion>
                                  </p:childTnLst>
                                </p:cTn>
                              </p:par>
                            </p:childTnLst>
                          </p:cTn>
                        </p:par>
                        <p:par>
                          <p:cTn id="10" fill="hold">
                            <p:stCondLst>
                              <p:cond delay="4000"/>
                            </p:stCondLst>
                            <p:childTnLst>
                              <p:par>
                                <p:cTn id="11" presetID="42" presetClass="path" presetSubtype="0" accel="50000" decel="50000" fill="hold" nodeType="afterEffect">
                                  <p:stCondLst>
                                    <p:cond delay="0"/>
                                  </p:stCondLst>
                                  <p:childTnLst>
                                    <p:animMotion origin="layout" path="M -0.13698 0.07639 L -0.26953 0.07847 " pathEditMode="relative" rAng="0" ptsTypes="AA">
                                      <p:cBhvr>
                                        <p:cTn id="12" dur="2000" fill="hold"/>
                                        <p:tgtEl>
                                          <p:spTgt spid="12"/>
                                        </p:tgtEl>
                                        <p:attrNameLst>
                                          <p:attrName>ppt_x</p:attrName>
                                          <p:attrName>ppt_y</p:attrName>
                                        </p:attrNameLst>
                                      </p:cBhvr>
                                      <p:rCtr x="-6628" y="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tack of white balls&#10;&#10;Description automatically generated">
            <a:extLst>
              <a:ext uri="{FF2B5EF4-FFF2-40B4-BE49-F238E27FC236}">
                <a16:creationId xmlns:a16="http://schemas.microsoft.com/office/drawing/2014/main" id="{F57391EE-8C72-3993-F31C-8BC7BE5E7C8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2293" y="1990885"/>
            <a:ext cx="4731386" cy="3469683"/>
          </a:xfrm>
          <a:prstGeom prst="rect">
            <a:avLst/>
          </a:prstGeom>
        </p:spPr>
      </p:pic>
      <p:sp>
        <p:nvSpPr>
          <p:cNvPr id="5" name="Rectangle 4">
            <a:extLst>
              <a:ext uri="{FF2B5EF4-FFF2-40B4-BE49-F238E27FC236}">
                <a16:creationId xmlns:a16="http://schemas.microsoft.com/office/drawing/2014/main" id="{AD9C6A12-6181-09DC-B692-361932C0B96E}"/>
              </a:ext>
            </a:extLst>
          </p:cNvPr>
          <p:cNvSpPr/>
          <p:nvPr/>
        </p:nvSpPr>
        <p:spPr>
          <a:xfrm>
            <a:off x="935065" y="1986934"/>
            <a:ext cx="4179353" cy="1258648"/>
          </a:xfrm>
          <a:prstGeom prst="rect">
            <a:avLst/>
          </a:prstGeom>
          <a:solidFill>
            <a:srgbClr val="FFFF99"/>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078DD0C5-26FE-86EE-B195-18D70F6E0152}"/>
              </a:ext>
            </a:extLst>
          </p:cNvPr>
          <p:cNvCxnSpPr>
            <a:cxnSpLocks/>
          </p:cNvCxnSpPr>
          <p:nvPr/>
        </p:nvCxnSpPr>
        <p:spPr>
          <a:xfrm flipH="1">
            <a:off x="2892005" y="2454554"/>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3A7ACD53-D524-3ABA-EBE8-4505466FA496}"/>
              </a:ext>
            </a:extLst>
          </p:cNvPr>
          <p:cNvSpPr txBox="1"/>
          <p:nvPr/>
        </p:nvSpPr>
        <p:spPr>
          <a:xfrm>
            <a:off x="3760450" y="2001586"/>
            <a:ext cx="186221" cy="461665"/>
          </a:xfrm>
          <a:prstGeom prst="rect">
            <a:avLst/>
          </a:prstGeom>
          <a:noFill/>
        </p:spPr>
        <p:txBody>
          <a:bodyPr wrap="square" rtlCol="0">
            <a:spAutoFit/>
          </a:bodyPr>
          <a:lstStyle/>
          <a:p>
            <a:r>
              <a:rPr lang="en-US" sz="2400" i="1" dirty="0"/>
              <a:t>e</a:t>
            </a:r>
          </a:p>
        </p:txBody>
      </p:sp>
      <p:cxnSp>
        <p:nvCxnSpPr>
          <p:cNvPr id="9" name="Straight Connector 8">
            <a:extLst>
              <a:ext uri="{FF2B5EF4-FFF2-40B4-BE49-F238E27FC236}">
                <a16:creationId xmlns:a16="http://schemas.microsoft.com/office/drawing/2014/main" id="{795D1BFF-23F0-7728-964A-CAECEFA4F602}"/>
              </a:ext>
            </a:extLst>
          </p:cNvPr>
          <p:cNvCxnSpPr/>
          <p:nvPr/>
        </p:nvCxnSpPr>
        <p:spPr>
          <a:xfrm>
            <a:off x="2735201" y="3628676"/>
            <a:ext cx="434515"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13B017E-046E-A207-31DE-DFBE72AF66C4}"/>
              </a:ext>
            </a:extLst>
          </p:cNvPr>
          <p:cNvSpPr txBox="1"/>
          <p:nvPr/>
        </p:nvSpPr>
        <p:spPr>
          <a:xfrm>
            <a:off x="2360982" y="1457654"/>
            <a:ext cx="1534257" cy="461665"/>
          </a:xfrm>
          <a:prstGeom prst="rect">
            <a:avLst/>
          </a:prstGeom>
          <a:noFill/>
        </p:spPr>
        <p:txBody>
          <a:bodyPr wrap="square" rtlCol="0">
            <a:spAutoFit/>
          </a:bodyPr>
          <a:lstStyle/>
          <a:p>
            <a:r>
              <a:rPr lang="en-US" sz="2400" dirty="0"/>
              <a:t>Scattering</a:t>
            </a:r>
          </a:p>
        </p:txBody>
      </p:sp>
      <p:grpSp>
        <p:nvGrpSpPr>
          <p:cNvPr id="12" name="Group 11">
            <a:extLst>
              <a:ext uri="{FF2B5EF4-FFF2-40B4-BE49-F238E27FC236}">
                <a16:creationId xmlns:a16="http://schemas.microsoft.com/office/drawing/2014/main" id="{57DD4205-0FC3-52AA-E5FE-A1DA2D12C8F6}"/>
              </a:ext>
            </a:extLst>
          </p:cNvPr>
          <p:cNvGrpSpPr/>
          <p:nvPr/>
        </p:nvGrpSpPr>
        <p:grpSpPr>
          <a:xfrm>
            <a:off x="2818785" y="3480385"/>
            <a:ext cx="109182" cy="104633"/>
            <a:chOff x="5754806" y="3903260"/>
            <a:chExt cx="109182" cy="104633"/>
          </a:xfrm>
        </p:grpSpPr>
        <p:sp>
          <p:nvSpPr>
            <p:cNvPr id="13" name="Oval 12">
              <a:extLst>
                <a:ext uri="{FF2B5EF4-FFF2-40B4-BE49-F238E27FC236}">
                  <a16:creationId xmlns:a16="http://schemas.microsoft.com/office/drawing/2014/main" id="{06E2456D-CAC0-6C7D-15F0-6906C7C0CF0A}"/>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Straight Connector 13">
              <a:extLst>
                <a:ext uri="{FF2B5EF4-FFF2-40B4-BE49-F238E27FC236}">
                  <a16:creationId xmlns:a16="http://schemas.microsoft.com/office/drawing/2014/main" id="{867598DA-8F1A-5782-F419-B0D71C1E65F2}"/>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5DADE332-8A7F-A661-BE07-460CEED6E2F6}"/>
              </a:ext>
            </a:extLst>
          </p:cNvPr>
          <p:cNvGrpSpPr/>
          <p:nvPr/>
        </p:nvGrpSpPr>
        <p:grpSpPr>
          <a:xfrm>
            <a:off x="2981148" y="3484040"/>
            <a:ext cx="109182" cy="104633"/>
            <a:chOff x="5754806" y="3903260"/>
            <a:chExt cx="109182" cy="104633"/>
          </a:xfrm>
        </p:grpSpPr>
        <p:sp>
          <p:nvSpPr>
            <p:cNvPr id="16" name="Oval 15">
              <a:extLst>
                <a:ext uri="{FF2B5EF4-FFF2-40B4-BE49-F238E27FC236}">
                  <a16:creationId xmlns:a16="http://schemas.microsoft.com/office/drawing/2014/main" id="{4F19DE2F-9BC9-22B0-5914-8E8E3D8ED760}"/>
                </a:ext>
              </a:extLst>
            </p:cNvPr>
            <p:cNvSpPr/>
            <p:nvPr/>
          </p:nvSpPr>
          <p:spPr>
            <a:xfrm>
              <a:off x="5754806" y="3903260"/>
              <a:ext cx="109182" cy="104633"/>
            </a:xfrm>
            <a:prstGeom prst="ellipse">
              <a:avLst/>
            </a:prstGeom>
            <a:solidFill>
              <a:srgbClr val="090D84"/>
            </a:solidFill>
            <a:ln>
              <a:solidFill>
                <a:srgbClr val="090D84"/>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D9019F61-41EA-F9E3-7299-326B43855A10}"/>
                </a:ext>
              </a:extLst>
            </p:cNvPr>
            <p:cNvCxnSpPr/>
            <p:nvPr/>
          </p:nvCxnSpPr>
          <p:spPr>
            <a:xfrm>
              <a:off x="5781674" y="3951922"/>
              <a:ext cx="58103"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8" name="Straight Arrow Connector 17">
            <a:extLst>
              <a:ext uri="{FF2B5EF4-FFF2-40B4-BE49-F238E27FC236}">
                <a16:creationId xmlns:a16="http://schemas.microsoft.com/office/drawing/2014/main" id="{DF29D46F-1D42-95D1-8660-7E9C44C6D85F}"/>
              </a:ext>
            </a:extLst>
          </p:cNvPr>
          <p:cNvCxnSpPr>
            <a:cxnSpLocks/>
          </p:cNvCxnSpPr>
          <p:nvPr/>
        </p:nvCxnSpPr>
        <p:spPr>
          <a:xfrm flipV="1">
            <a:off x="930345" y="1747148"/>
            <a:ext cx="0" cy="4109357"/>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22CCA952-086F-A76B-BBB3-A927605D9927}"/>
              </a:ext>
            </a:extLst>
          </p:cNvPr>
          <p:cNvSpPr txBox="1"/>
          <p:nvPr/>
        </p:nvSpPr>
        <p:spPr>
          <a:xfrm rot="16200000">
            <a:off x="-28023" y="3263793"/>
            <a:ext cx="1306400" cy="461665"/>
          </a:xfrm>
          <a:prstGeom prst="rect">
            <a:avLst/>
          </a:prstGeom>
          <a:noFill/>
        </p:spPr>
        <p:txBody>
          <a:bodyPr wrap="square" rtlCol="0">
            <a:spAutoFit/>
          </a:bodyPr>
          <a:lstStyle/>
          <a:p>
            <a:r>
              <a:rPr lang="en-US" sz="2400" dirty="0"/>
              <a:t>Energy</a:t>
            </a:r>
          </a:p>
        </p:txBody>
      </p:sp>
      <p:sp>
        <p:nvSpPr>
          <p:cNvPr id="20" name="Rectangle 19">
            <a:extLst>
              <a:ext uri="{FF2B5EF4-FFF2-40B4-BE49-F238E27FC236}">
                <a16:creationId xmlns:a16="http://schemas.microsoft.com/office/drawing/2014/main" id="{FABFA96C-DA9D-8671-9C03-0579FE5892DF}"/>
              </a:ext>
            </a:extLst>
          </p:cNvPr>
          <p:cNvSpPr/>
          <p:nvPr/>
        </p:nvSpPr>
        <p:spPr>
          <a:xfrm>
            <a:off x="935064" y="4278960"/>
            <a:ext cx="4179347" cy="1258575"/>
          </a:xfrm>
          <a:prstGeom prst="rect">
            <a:avLst/>
          </a:prstGeom>
          <a:solidFill>
            <a:srgbClr val="CEFFCE"/>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D2E71B8D-AB79-0315-42EE-4C0FE9CB13BE}"/>
              </a:ext>
            </a:extLst>
          </p:cNvPr>
          <p:cNvSpPr txBox="1"/>
          <p:nvPr/>
        </p:nvSpPr>
        <p:spPr>
          <a:xfrm>
            <a:off x="882878" y="1989826"/>
            <a:ext cx="1627284" cy="338554"/>
          </a:xfrm>
          <a:prstGeom prst="rect">
            <a:avLst/>
          </a:prstGeom>
          <a:noFill/>
        </p:spPr>
        <p:txBody>
          <a:bodyPr wrap="square" rtlCol="0">
            <a:spAutoFit/>
          </a:bodyPr>
          <a:lstStyle/>
          <a:p>
            <a:r>
              <a:rPr lang="en-US" sz="1600" dirty="0"/>
              <a:t>Conduction band</a:t>
            </a:r>
          </a:p>
        </p:txBody>
      </p:sp>
      <p:sp>
        <p:nvSpPr>
          <p:cNvPr id="22" name="TextBox 21">
            <a:extLst>
              <a:ext uri="{FF2B5EF4-FFF2-40B4-BE49-F238E27FC236}">
                <a16:creationId xmlns:a16="http://schemas.microsoft.com/office/drawing/2014/main" id="{7EAAFF47-37AC-6AB2-3865-3E7A5DB3007A}"/>
              </a:ext>
            </a:extLst>
          </p:cNvPr>
          <p:cNvSpPr txBox="1"/>
          <p:nvPr/>
        </p:nvSpPr>
        <p:spPr>
          <a:xfrm>
            <a:off x="875851" y="5183854"/>
            <a:ext cx="1481708" cy="338554"/>
          </a:xfrm>
          <a:prstGeom prst="rect">
            <a:avLst/>
          </a:prstGeom>
          <a:noFill/>
        </p:spPr>
        <p:txBody>
          <a:bodyPr wrap="square" rtlCol="0">
            <a:spAutoFit/>
          </a:bodyPr>
          <a:lstStyle/>
          <a:p>
            <a:r>
              <a:rPr lang="en-US" sz="1600" dirty="0"/>
              <a:t>Valence band</a:t>
            </a:r>
          </a:p>
        </p:txBody>
      </p:sp>
      <p:sp>
        <p:nvSpPr>
          <p:cNvPr id="24" name="TextBox 23">
            <a:extLst>
              <a:ext uri="{FF2B5EF4-FFF2-40B4-BE49-F238E27FC236}">
                <a16:creationId xmlns:a16="http://schemas.microsoft.com/office/drawing/2014/main" id="{0DCA47CB-6268-A552-9F3D-CBAFF6A67507}"/>
              </a:ext>
            </a:extLst>
          </p:cNvPr>
          <p:cNvSpPr txBox="1"/>
          <p:nvPr/>
        </p:nvSpPr>
        <p:spPr>
          <a:xfrm>
            <a:off x="7005234" y="6386614"/>
            <a:ext cx="3707456" cy="369332"/>
          </a:xfrm>
          <a:prstGeom prst="rect">
            <a:avLst/>
          </a:prstGeom>
          <a:noFill/>
        </p:spPr>
        <p:txBody>
          <a:bodyPr wrap="square">
            <a:spAutoFit/>
          </a:bodyPr>
          <a:lstStyle/>
          <a:p>
            <a:r>
              <a:rPr lang="fi-FI" dirty="0"/>
              <a:t>Public Domain; Sean Kelley via </a:t>
            </a:r>
            <a:r>
              <a:rPr lang="fi-FI" dirty="0">
                <a:hlinkClick r:id="rId3" tooltip="https://www.nist.gov/si-redefinition/kelvin/kelvin-thermodynamic-temperature"/>
              </a:rPr>
              <a:t>NIST</a:t>
            </a:r>
            <a:endParaRPr lang="en-US" dirty="0"/>
          </a:p>
        </p:txBody>
      </p:sp>
      <p:sp>
        <p:nvSpPr>
          <p:cNvPr id="2" name="TextBox 1">
            <a:extLst>
              <a:ext uri="{FF2B5EF4-FFF2-40B4-BE49-F238E27FC236}">
                <a16:creationId xmlns:a16="http://schemas.microsoft.com/office/drawing/2014/main" id="{03F136AB-2A39-8817-7679-B0683EF003FB}"/>
              </a:ext>
            </a:extLst>
          </p:cNvPr>
          <p:cNvSpPr txBox="1"/>
          <p:nvPr/>
        </p:nvSpPr>
        <p:spPr>
          <a:xfrm>
            <a:off x="2363257" y="2463251"/>
            <a:ext cx="558662" cy="461665"/>
          </a:xfrm>
          <a:prstGeom prst="rect">
            <a:avLst/>
          </a:prstGeom>
          <a:noFill/>
        </p:spPr>
        <p:txBody>
          <a:bodyPr wrap="square" rtlCol="0">
            <a:spAutoFit/>
          </a:bodyPr>
          <a:lstStyle/>
          <a:p>
            <a:r>
              <a:rPr lang="en-US" sz="2400" i="1" dirty="0">
                <a:latin typeface="Symbol" panose="05050102010706020507" pitchFamily="18" charset="2"/>
              </a:rPr>
              <a:t>D</a:t>
            </a:r>
            <a:r>
              <a:rPr lang="en-US" sz="2400" i="1" dirty="0"/>
              <a:t>E</a:t>
            </a:r>
          </a:p>
        </p:txBody>
      </p:sp>
      <p:cxnSp>
        <p:nvCxnSpPr>
          <p:cNvPr id="3" name="Straight Arrow Connector 2">
            <a:extLst>
              <a:ext uri="{FF2B5EF4-FFF2-40B4-BE49-F238E27FC236}">
                <a16:creationId xmlns:a16="http://schemas.microsoft.com/office/drawing/2014/main" id="{B34B6942-512F-47AE-2E3E-66786B0AF3D8}"/>
              </a:ext>
            </a:extLst>
          </p:cNvPr>
          <p:cNvCxnSpPr>
            <a:cxnSpLocks/>
          </p:cNvCxnSpPr>
          <p:nvPr/>
        </p:nvCxnSpPr>
        <p:spPr>
          <a:xfrm flipH="1">
            <a:off x="1280704" y="2994126"/>
            <a:ext cx="1611301" cy="0"/>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866FD14A-806A-6CDE-4BE5-37BD68D435A8}"/>
              </a:ext>
            </a:extLst>
          </p:cNvPr>
          <p:cNvCxnSpPr>
            <a:cxnSpLocks/>
          </p:cNvCxnSpPr>
          <p:nvPr/>
        </p:nvCxnSpPr>
        <p:spPr>
          <a:xfrm>
            <a:off x="2899842" y="2469414"/>
            <a:ext cx="10096" cy="524712"/>
          </a:xfrm>
          <a:prstGeom prst="straightConnector1">
            <a:avLst/>
          </a:prstGeom>
          <a:ln w="28575">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0" name="Title 1">
            <a:extLst>
              <a:ext uri="{FF2B5EF4-FFF2-40B4-BE49-F238E27FC236}">
                <a16:creationId xmlns:a16="http://schemas.microsoft.com/office/drawing/2014/main" id="{F834B51B-F151-D140-1B18-BB2411B4F4D0}"/>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Nonradiative Scattering</a:t>
            </a:r>
          </a:p>
        </p:txBody>
      </p:sp>
    </p:spTree>
    <p:extLst>
      <p:ext uri="{BB962C8B-B14F-4D97-AF65-F5344CB8AC3E}">
        <p14:creationId xmlns:p14="http://schemas.microsoft.com/office/powerpoint/2010/main" val="248708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E148301A-DA05-4568-4FDA-5F8C97C34FF5}"/>
              </a:ext>
            </a:extLst>
          </p:cNvPr>
          <p:cNvGrpSpPr/>
          <p:nvPr/>
        </p:nvGrpSpPr>
        <p:grpSpPr>
          <a:xfrm>
            <a:off x="5938157" y="1591559"/>
            <a:ext cx="5342588" cy="4575196"/>
            <a:chOff x="3505200" y="1618774"/>
            <a:chExt cx="5342588" cy="4575196"/>
          </a:xfrm>
        </p:grpSpPr>
        <p:pic>
          <p:nvPicPr>
            <p:cNvPr id="3" name="Picture 2">
              <a:extLst>
                <a:ext uri="{FF2B5EF4-FFF2-40B4-BE49-F238E27FC236}">
                  <a16:creationId xmlns:a16="http://schemas.microsoft.com/office/drawing/2014/main" id="{E40506DA-759D-123B-5789-D705284984B4}"/>
                </a:ext>
              </a:extLst>
            </p:cNvPr>
            <p:cNvPicPr>
              <a:picLocks noChangeAspect="1"/>
            </p:cNvPicPr>
            <p:nvPr/>
          </p:nvPicPr>
          <p:blipFill>
            <a:blip r:embed="rId3"/>
            <a:stretch>
              <a:fillRect/>
            </a:stretch>
          </p:blipFill>
          <p:spPr>
            <a:xfrm>
              <a:off x="3505200" y="1618774"/>
              <a:ext cx="5342588" cy="4514392"/>
            </a:xfrm>
            <a:prstGeom prst="rect">
              <a:avLst/>
            </a:prstGeom>
          </p:spPr>
        </p:pic>
        <p:sp>
          <p:nvSpPr>
            <p:cNvPr id="4" name="Rectangle 3">
              <a:extLst>
                <a:ext uri="{FF2B5EF4-FFF2-40B4-BE49-F238E27FC236}">
                  <a16:creationId xmlns:a16="http://schemas.microsoft.com/office/drawing/2014/main" id="{DDFBBB0D-A083-0570-DE5E-722497D420DE}"/>
                </a:ext>
              </a:extLst>
            </p:cNvPr>
            <p:cNvSpPr/>
            <p:nvPr/>
          </p:nvSpPr>
          <p:spPr>
            <a:xfrm>
              <a:off x="4642757" y="5388428"/>
              <a:ext cx="3984172" cy="80554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CDD5FA1B-D0C8-F613-9727-4CFC6015ABF2}"/>
                </a:ext>
              </a:extLst>
            </p:cNvPr>
            <p:cNvSpPr/>
            <p:nvPr/>
          </p:nvSpPr>
          <p:spPr>
            <a:xfrm>
              <a:off x="6792686" y="2911927"/>
              <a:ext cx="2055102" cy="32657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8" name="Rectangle 7">
                <a:extLst>
                  <a:ext uri="{FF2B5EF4-FFF2-40B4-BE49-F238E27FC236}">
                    <a16:creationId xmlns:a16="http://schemas.microsoft.com/office/drawing/2014/main" id="{37662260-733A-4FD9-C051-1D86B5CAED92}"/>
                  </a:ext>
                </a:extLst>
              </p:cNvPr>
              <p:cNvSpPr/>
              <p:nvPr/>
            </p:nvSpPr>
            <p:spPr>
              <a:xfrm>
                <a:off x="286272" y="2436696"/>
                <a:ext cx="5762941" cy="765531"/>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b="1" i="1">
                              <a:solidFill>
                                <a:prstClr val="black"/>
                              </a:solidFill>
                              <a:latin typeface="Cambria Math" panose="02040503050406030204" pitchFamily="18" charset="0"/>
                            </a:rPr>
                          </m:ctrlPr>
                        </m:fPr>
                        <m:num>
                          <m:r>
                            <a:rPr lang="en-US" b="1" i="1">
                              <a:solidFill>
                                <a:prstClr val="black"/>
                              </a:solidFill>
                              <a:latin typeface="Cambria Math"/>
                            </a:rPr>
                            <m:t>𝝏</m:t>
                          </m:r>
                        </m:num>
                        <m:den>
                          <m:r>
                            <a:rPr lang="en-US" b="1" i="1">
                              <a:solidFill>
                                <a:prstClr val="black"/>
                              </a:solidFill>
                              <a:latin typeface="Cambria Math"/>
                            </a:rPr>
                            <m:t>𝝏</m:t>
                          </m:r>
                          <m:r>
                            <a:rPr lang="en-US" b="1" i="1">
                              <a:solidFill>
                                <a:prstClr val="black"/>
                              </a:solidFill>
                              <a:latin typeface="Cambria Math"/>
                            </a:rPr>
                            <m:t>𝒕</m:t>
                          </m:r>
                        </m:den>
                      </m:f>
                      <m:sSub>
                        <m:sSubPr>
                          <m:ctrlPr>
                            <a:rPr lang="en-US" b="1" i="1">
                              <a:solidFill>
                                <a:prstClr val="black"/>
                              </a:solidFill>
                              <a:latin typeface="Cambria Math" panose="02040503050406030204" pitchFamily="18" charset="0"/>
                            </a:rPr>
                          </m:ctrlPr>
                        </m:sSubPr>
                        <m:e>
                          <m:r>
                            <a:rPr lang="en-US" b="1" i="1">
                              <a:solidFill>
                                <a:prstClr val="black"/>
                              </a:solidFill>
                              <a:latin typeface="Cambria Math"/>
                            </a:rPr>
                            <m:t>𝑵</m:t>
                          </m:r>
                        </m:e>
                        <m:sub>
                          <m:r>
                            <a:rPr lang="en-US" b="1" i="1">
                              <a:solidFill>
                                <a:prstClr val="black"/>
                              </a:solidFill>
                              <a:latin typeface="Cambria Math"/>
                            </a:rPr>
                            <m:t>𝒅</m:t>
                          </m:r>
                        </m:sub>
                      </m:sSub>
                      <m:d>
                        <m:dPr>
                          <m:ctrlPr>
                            <a:rPr lang="en-US" b="1" i="1">
                              <a:solidFill>
                                <a:prstClr val="black"/>
                              </a:solidFill>
                              <a:latin typeface="Cambria Math" panose="02040503050406030204" pitchFamily="18" charset="0"/>
                            </a:rPr>
                          </m:ctrlPr>
                        </m:dPr>
                        <m:e>
                          <m:r>
                            <a:rPr lang="en-US" b="1" i="1">
                              <a:solidFill>
                                <a:prstClr val="black"/>
                              </a:solidFill>
                              <a:latin typeface="Cambria Math"/>
                            </a:rPr>
                            <m:t>𝒕</m:t>
                          </m:r>
                        </m:e>
                      </m:d>
                      <m:r>
                        <a:rPr lang="en-US" b="1" i="1">
                          <a:solidFill>
                            <a:prstClr val="black"/>
                          </a:solidFill>
                          <a:latin typeface="Cambria Math"/>
                        </a:rPr>
                        <m:t>= </m:t>
                      </m:r>
                      <m:nary>
                        <m:naryPr>
                          <m:chr m:val="∑"/>
                          <m:limLoc m:val="undOvr"/>
                          <m:supHide m:val="on"/>
                          <m:ctrlPr>
                            <a:rPr lang="en-US" b="1" i="1">
                              <a:solidFill>
                                <a:prstClr val="black"/>
                              </a:solidFill>
                              <a:latin typeface="Cambria Math" panose="02040503050406030204" pitchFamily="18" charset="0"/>
                            </a:rPr>
                          </m:ctrlPr>
                        </m:naryPr>
                        <m:sub>
                          <m:r>
                            <a:rPr lang="en-US" b="1" i="1">
                              <a:solidFill>
                                <a:prstClr val="black"/>
                              </a:solidFill>
                              <a:latin typeface="Cambria Math"/>
                            </a:rPr>
                            <m:t>𝑬</m:t>
                          </m:r>
                          <m:r>
                            <a:rPr lang="en-US" b="1" i="1">
                              <a:solidFill>
                                <a:prstClr val="black"/>
                              </a:solidFill>
                              <a:latin typeface="Cambria Math"/>
                            </a:rPr>
                            <m:t>&gt;</m:t>
                          </m:r>
                          <m:r>
                            <a:rPr lang="en-US" b="1" i="1">
                              <a:solidFill>
                                <a:srgbClr val="FF0000"/>
                              </a:solidFill>
                              <a:latin typeface="Cambria Math"/>
                            </a:rPr>
                            <m:t>𝑬𝒂𝒄𝒕</m:t>
                          </m:r>
                        </m:sub>
                        <m:sup/>
                        <m:e>
                          <m:sSup>
                            <m:sSupPr>
                              <m:ctrlPr>
                                <a:rPr lang="en-US" b="1" i="1">
                                  <a:solidFill>
                                    <a:prstClr val="black"/>
                                  </a:solidFill>
                                  <a:latin typeface="Cambria Math" panose="02040503050406030204" pitchFamily="18" charset="0"/>
                                </a:rPr>
                              </m:ctrlPr>
                            </m:sSupPr>
                            <m:e>
                              <m:sSub>
                                <m:sSubPr>
                                  <m:ctrlPr>
                                    <a:rPr lang="en-US" b="1" i="1">
                                      <a:solidFill>
                                        <a:prstClr val="black"/>
                                      </a:solidFill>
                                      <a:latin typeface="Cambria Math" panose="02040503050406030204" pitchFamily="18" charset="0"/>
                                    </a:rPr>
                                  </m:ctrlPr>
                                </m:sSubPr>
                                <m:e>
                                  <m:r>
                                    <a:rPr lang="en-US" b="1" i="1">
                                      <a:solidFill>
                                        <a:prstClr val="black"/>
                                      </a:solidFill>
                                      <a:latin typeface="Cambria Math"/>
                                    </a:rPr>
                                    <m:t>[</m:t>
                                  </m:r>
                                  <m:r>
                                    <a:rPr lang="en-US" b="1" i="1">
                                      <a:solidFill>
                                        <a:prstClr val="black"/>
                                      </a:solidFill>
                                      <a:latin typeface="Cambria Math"/>
                                    </a:rPr>
                                    <m:t>𝑵</m:t>
                                  </m:r>
                                </m:e>
                                <m:sub>
                                  <m:r>
                                    <a:rPr lang="en-US" b="1" i="1">
                                      <a:solidFill>
                                        <a:prstClr val="black"/>
                                      </a:solidFill>
                                      <a:latin typeface="Cambria Math"/>
                                    </a:rPr>
                                    <m:t>𝒅</m:t>
                                  </m:r>
                                </m:sub>
                              </m:sSub>
                            </m:e>
                            <m:sup>
                              <m:r>
                                <a:rPr lang="en-US" b="1" i="1" smtClean="0">
                                  <a:solidFill>
                                    <a:prstClr val="black"/>
                                  </a:solidFill>
                                  <a:latin typeface="Cambria Math" panose="02040503050406030204" pitchFamily="18" charset="0"/>
                                  <a:ea typeface="Cambria Math" panose="02040503050406030204" pitchFamily="18" charset="0"/>
                                </a:rPr>
                                <m:t>∞</m:t>
                              </m:r>
                            </m:sup>
                          </m:sSup>
                          <m:r>
                            <m:rPr>
                              <m:nor/>
                            </m:rPr>
                            <a:rPr lang="en-US" b="1">
                              <a:solidFill>
                                <a:prstClr val="black"/>
                              </a:solidFill>
                              <a:latin typeface="Calibri"/>
                            </a:rPr>
                            <m:t> </m:t>
                          </m:r>
                          <m:r>
                            <a:rPr lang="en-US" b="1" i="1">
                              <a:solidFill>
                                <a:prstClr val="black"/>
                              </a:solidFill>
                              <a:latin typeface="Cambria Math"/>
                            </a:rPr>
                            <m:t>−</m:t>
                          </m:r>
                          <m:sSub>
                            <m:sSubPr>
                              <m:ctrlPr>
                                <a:rPr lang="en-US" b="1" i="1">
                                  <a:solidFill>
                                    <a:prstClr val="black"/>
                                  </a:solidFill>
                                  <a:latin typeface="Cambria Math" panose="02040503050406030204" pitchFamily="18" charset="0"/>
                                </a:rPr>
                              </m:ctrlPr>
                            </m:sSubPr>
                            <m:e>
                              <m:r>
                                <a:rPr lang="en-US" b="1" i="1">
                                  <a:solidFill>
                                    <a:prstClr val="black"/>
                                  </a:solidFill>
                                  <a:latin typeface="Cambria Math"/>
                                </a:rPr>
                                <m:t>𝑵</m:t>
                              </m:r>
                            </m:e>
                            <m:sub>
                              <m:r>
                                <a:rPr lang="en-US" b="1" i="1">
                                  <a:solidFill>
                                    <a:prstClr val="black"/>
                                  </a:solidFill>
                                  <a:latin typeface="Cambria Math"/>
                                </a:rPr>
                                <m:t>𝒅</m:t>
                              </m:r>
                              <m:r>
                                <a:rPr lang="en-US" b="1" i="1">
                                  <a:solidFill>
                                    <a:prstClr val="black"/>
                                  </a:solidFill>
                                  <a:latin typeface="Cambria Math"/>
                                </a:rPr>
                                <m:t> </m:t>
                              </m:r>
                            </m:sub>
                          </m:sSub>
                          <m:r>
                            <a:rPr lang="en-US" b="1" i="1">
                              <a:solidFill>
                                <a:prstClr val="black"/>
                              </a:solidFill>
                              <a:latin typeface="Cambria Math"/>
                            </a:rPr>
                            <m:t>(</m:t>
                          </m:r>
                          <m:r>
                            <a:rPr lang="en-US" b="1" i="1">
                              <a:solidFill>
                                <a:prstClr val="black"/>
                              </a:solidFill>
                              <a:latin typeface="Cambria Math"/>
                            </a:rPr>
                            <m:t>𝒕</m:t>
                          </m:r>
                          <m:r>
                            <a:rPr lang="en-US" b="1" i="1">
                              <a:solidFill>
                                <a:prstClr val="black"/>
                              </a:solidFill>
                              <a:latin typeface="Cambria Math"/>
                            </a:rPr>
                            <m:t>)] </m:t>
                          </m:r>
                          <m:r>
                            <a:rPr lang="en-US" b="1" i="1" smtClean="0">
                              <a:solidFill>
                                <a:schemeClr val="tx1"/>
                              </a:solidFill>
                              <a:latin typeface="Cambria Math"/>
                            </a:rPr>
                            <m:t>𝒗</m:t>
                          </m:r>
                          <m:d>
                            <m:dPr>
                              <m:ctrlPr>
                                <a:rPr lang="en-US" b="1" i="1">
                                  <a:solidFill>
                                    <a:schemeClr val="tx1"/>
                                  </a:solidFill>
                                  <a:latin typeface="Cambria Math" panose="02040503050406030204" pitchFamily="18" charset="0"/>
                                </a:rPr>
                              </m:ctrlPr>
                            </m:dPr>
                            <m:e>
                              <m:r>
                                <a:rPr lang="en-US" b="1" i="1">
                                  <a:solidFill>
                                    <a:schemeClr val="tx1"/>
                                  </a:solidFill>
                                  <a:latin typeface="Cambria Math"/>
                                </a:rPr>
                                <m:t>𝑬</m:t>
                              </m:r>
                            </m:e>
                          </m:d>
                          <m:r>
                            <a:rPr lang="en-US" b="1" i="1">
                              <a:solidFill>
                                <a:schemeClr val="tx1"/>
                              </a:solidFill>
                              <a:latin typeface="Cambria Math"/>
                            </a:rPr>
                            <m:t> </m:t>
                          </m:r>
                          <m:r>
                            <a:rPr lang="en-US" b="1" i="1">
                              <a:solidFill>
                                <a:schemeClr val="tx1"/>
                              </a:solidFill>
                              <a:latin typeface="Cambria Math"/>
                            </a:rPr>
                            <m:t>𝒏</m:t>
                          </m:r>
                          <m:d>
                            <m:dPr>
                              <m:ctrlPr>
                                <a:rPr lang="en-US" b="1" i="1">
                                  <a:solidFill>
                                    <a:schemeClr val="tx1"/>
                                  </a:solidFill>
                                  <a:latin typeface="Cambria Math" panose="02040503050406030204" pitchFamily="18" charset="0"/>
                                </a:rPr>
                              </m:ctrlPr>
                            </m:dPr>
                            <m:e>
                              <m:r>
                                <a:rPr lang="en-US" b="1" i="1">
                                  <a:solidFill>
                                    <a:schemeClr val="tx1"/>
                                  </a:solidFill>
                                  <a:latin typeface="Cambria Math"/>
                                </a:rPr>
                                <m:t>𝑬</m:t>
                              </m:r>
                            </m:e>
                          </m:d>
                          <m:r>
                            <a:rPr lang="en-US" b="1" i="1">
                              <a:solidFill>
                                <a:schemeClr val="tx1"/>
                              </a:solidFill>
                              <a:latin typeface="Cambria Math"/>
                            </a:rPr>
                            <m:t> </m:t>
                          </m:r>
                          <m:r>
                            <a:rPr lang="en-US" b="1" i="1">
                              <a:solidFill>
                                <a:prstClr val="black"/>
                              </a:solidFill>
                              <a:latin typeface="Cambria Math"/>
                            </a:rPr>
                            <m:t>𝝈</m:t>
                          </m:r>
                          <m:r>
                            <a:rPr lang="en-US" b="1" i="1">
                              <a:solidFill>
                                <a:prstClr val="black"/>
                              </a:solidFill>
                              <a:latin typeface="Cambria Math"/>
                            </a:rPr>
                            <m:t>(</m:t>
                          </m:r>
                          <m:r>
                            <a:rPr lang="en-US" b="1" i="1">
                              <a:solidFill>
                                <a:prstClr val="black"/>
                              </a:solidFill>
                              <a:latin typeface="Cambria Math"/>
                            </a:rPr>
                            <m:t>𝑬</m:t>
                          </m:r>
                          <m:r>
                            <a:rPr lang="en-US" b="1" i="1">
                              <a:solidFill>
                                <a:prstClr val="black"/>
                              </a:solidFill>
                              <a:latin typeface="Cambria Math"/>
                            </a:rPr>
                            <m:t>)</m:t>
                          </m:r>
                        </m:e>
                      </m:nary>
                    </m:oMath>
                  </m:oMathPara>
                </a14:m>
                <a:endParaRPr lang="en-US" b="1" dirty="0">
                  <a:solidFill>
                    <a:prstClr val="black"/>
                  </a:solidFill>
                  <a:latin typeface="Calibri"/>
                </a:endParaRPr>
              </a:p>
            </p:txBody>
          </p:sp>
        </mc:Choice>
        <mc:Fallback xmlns="">
          <p:sp>
            <p:nvSpPr>
              <p:cNvPr id="8" name="Rectangle 7">
                <a:extLst>
                  <a:ext uri="{FF2B5EF4-FFF2-40B4-BE49-F238E27FC236}">
                    <a16:creationId xmlns:a16="http://schemas.microsoft.com/office/drawing/2014/main" id="{37662260-733A-4FD9-C051-1D86B5CAED92}"/>
                  </a:ext>
                </a:extLst>
              </p:cNvPr>
              <p:cNvSpPr>
                <a:spLocks noRot="1" noChangeAspect="1" noMove="1" noResize="1" noEditPoints="1" noAdjustHandles="1" noChangeArrowheads="1" noChangeShapeType="1" noTextEdit="1"/>
              </p:cNvSpPr>
              <p:nvPr/>
            </p:nvSpPr>
            <p:spPr>
              <a:xfrm>
                <a:off x="286272" y="2436696"/>
                <a:ext cx="5762941" cy="765531"/>
              </a:xfrm>
              <a:prstGeom prst="rect">
                <a:avLst/>
              </a:prstGeom>
              <a:blipFill>
                <a:blip r:embed="rId4"/>
                <a:stretch>
                  <a:fillRect/>
                </a:stretch>
              </a:blipFill>
            </p:spPr>
            <p:txBody>
              <a:bodyPr/>
              <a:lstStyle/>
              <a:p>
                <a:r>
                  <a:rPr lang="en-US">
                    <a:noFill/>
                  </a:rPr>
                  <a:t> </a:t>
                </a:r>
              </a:p>
            </p:txBody>
          </p:sp>
        </mc:Fallback>
      </mc:AlternateContent>
      <p:grpSp>
        <p:nvGrpSpPr>
          <p:cNvPr id="9" name="Group 8">
            <a:extLst>
              <a:ext uri="{FF2B5EF4-FFF2-40B4-BE49-F238E27FC236}">
                <a16:creationId xmlns:a16="http://schemas.microsoft.com/office/drawing/2014/main" id="{3A72E7DC-C40E-C93E-111F-28559DB97F2E}"/>
              </a:ext>
            </a:extLst>
          </p:cNvPr>
          <p:cNvGrpSpPr/>
          <p:nvPr/>
        </p:nvGrpSpPr>
        <p:grpSpPr>
          <a:xfrm>
            <a:off x="5371719" y="2589859"/>
            <a:ext cx="195647" cy="365265"/>
            <a:chOff x="7881553" y="3273970"/>
            <a:chExt cx="195647" cy="365265"/>
          </a:xfrm>
        </p:grpSpPr>
        <p:cxnSp>
          <p:nvCxnSpPr>
            <p:cNvPr id="10" name="Straight Connector 9">
              <a:extLst>
                <a:ext uri="{FF2B5EF4-FFF2-40B4-BE49-F238E27FC236}">
                  <a16:creationId xmlns:a16="http://schemas.microsoft.com/office/drawing/2014/main" id="{EB1DD427-7CC4-27E3-755D-8F22FD7A1FC7}"/>
                </a:ext>
              </a:extLst>
            </p:cNvPr>
            <p:cNvCxnSpPr/>
            <p:nvPr/>
          </p:nvCxnSpPr>
          <p:spPr>
            <a:xfrm>
              <a:off x="7881553" y="3287824"/>
              <a:ext cx="195647" cy="351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81892300-B9DF-9478-3E3D-534129093EB6}"/>
                </a:ext>
              </a:extLst>
            </p:cNvPr>
            <p:cNvCxnSpPr/>
            <p:nvPr/>
          </p:nvCxnSpPr>
          <p:spPr>
            <a:xfrm flipH="1">
              <a:off x="7881553" y="3273970"/>
              <a:ext cx="152400" cy="351411"/>
            </a:xfrm>
            <a:prstGeom prst="line">
              <a:avLst/>
            </a:prstGeom>
            <a:ln w="38100">
              <a:solidFill>
                <a:srgbClr val="C00000"/>
              </a:solidFill>
            </a:ln>
          </p:spPr>
          <p:style>
            <a:lnRef idx="1">
              <a:schemeClr val="accent1"/>
            </a:lnRef>
            <a:fillRef idx="0">
              <a:schemeClr val="accent1"/>
            </a:fillRef>
            <a:effectRef idx="0">
              <a:schemeClr val="accent1"/>
            </a:effectRef>
            <a:fontRef idx="minor">
              <a:schemeClr val="tx1"/>
            </a:fontRef>
          </p:style>
        </p:cxnSp>
      </p:grpSp>
      <p:pic>
        <p:nvPicPr>
          <p:cNvPr id="12" name="Picture 11">
            <a:extLst>
              <a:ext uri="{FF2B5EF4-FFF2-40B4-BE49-F238E27FC236}">
                <a16:creationId xmlns:a16="http://schemas.microsoft.com/office/drawing/2014/main" id="{F67A2392-880D-858F-8983-8B0561BD4E1C}"/>
              </a:ext>
            </a:extLst>
          </p:cNvPr>
          <p:cNvPicPr>
            <a:picLocks noChangeAspect="1"/>
          </p:cNvPicPr>
          <p:nvPr/>
        </p:nvPicPr>
        <p:blipFill>
          <a:blip r:embed="rId5"/>
          <a:stretch>
            <a:fillRect/>
          </a:stretch>
        </p:blipFill>
        <p:spPr>
          <a:xfrm>
            <a:off x="1639205" y="3819944"/>
            <a:ext cx="2432354" cy="1446497"/>
          </a:xfrm>
          <a:prstGeom prst="rect">
            <a:avLst/>
          </a:prstGeom>
        </p:spPr>
      </p:pic>
      <p:cxnSp>
        <p:nvCxnSpPr>
          <p:cNvPr id="14" name="Straight Connector 13">
            <a:extLst>
              <a:ext uri="{FF2B5EF4-FFF2-40B4-BE49-F238E27FC236}">
                <a16:creationId xmlns:a16="http://schemas.microsoft.com/office/drawing/2014/main" id="{DFD738DB-364D-DE9F-CB0F-05B57F2671FD}"/>
              </a:ext>
            </a:extLst>
          </p:cNvPr>
          <p:cNvCxnSpPr/>
          <p:nvPr/>
        </p:nvCxnSpPr>
        <p:spPr>
          <a:xfrm>
            <a:off x="5872843" y="1387929"/>
            <a:ext cx="0" cy="4778826"/>
          </a:xfrm>
          <a:prstGeom prst="line">
            <a:avLst/>
          </a:prstGeom>
          <a:ln w="28575">
            <a:solidFill>
              <a:schemeClr val="bg2">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0C1B5735-8A2F-604B-E7B2-A50A60BED35F}"/>
              </a:ext>
            </a:extLst>
          </p:cNvPr>
          <p:cNvSpPr>
            <a:spLocks noGrp="1"/>
          </p:cNvSpPr>
          <p:nvPr>
            <p:ph type="title" idx="4294967295"/>
          </p:nvPr>
        </p:nvSpPr>
        <p:spPr>
          <a:xfrm>
            <a:off x="1295400" y="415934"/>
            <a:ext cx="9144000" cy="724833"/>
          </a:xfrm>
        </p:spPr>
        <p:txBody>
          <a:bodyPr>
            <a:normAutofit/>
          </a:bodyPr>
          <a:lstStyle/>
          <a:p>
            <a:r>
              <a:rPr lang="en-US" sz="2400" dirty="0">
                <a:latin typeface="Verdana" panose="020B0604030504040204" pitchFamily="34" charset="0"/>
                <a:ea typeface="Verdana" panose="020B0604030504040204" pitchFamily="34" charset="0"/>
              </a:rPr>
              <a:t>Engineering-Level Models</a:t>
            </a:r>
          </a:p>
        </p:txBody>
      </p:sp>
      <p:sp>
        <p:nvSpPr>
          <p:cNvPr id="6" name="TextBox 5">
            <a:extLst>
              <a:ext uri="{FF2B5EF4-FFF2-40B4-BE49-F238E27FC236}">
                <a16:creationId xmlns:a16="http://schemas.microsoft.com/office/drawing/2014/main" id="{47966734-B949-9584-F20F-907ECFC6A5DD}"/>
              </a:ext>
            </a:extLst>
          </p:cNvPr>
          <p:cNvSpPr txBox="1"/>
          <p:nvPr/>
        </p:nvSpPr>
        <p:spPr>
          <a:xfrm>
            <a:off x="629085" y="6166755"/>
            <a:ext cx="4642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Y. </a:t>
            </a:r>
            <a:r>
              <a:rPr kumimoji="0" lang="en-US" sz="1800" b="0" i="0" u="none" strike="noStrike" kern="1200" cap="none" spc="0" normalizeH="0" baseline="0" noProof="0" dirty="0" err="1">
                <a:ln>
                  <a:noFill/>
                </a:ln>
                <a:solidFill>
                  <a:prstClr val="black"/>
                </a:solidFill>
                <a:effectLst/>
                <a:uLnTx/>
                <a:uFillTx/>
                <a:latin typeface="Calibri" panose="020F0502020204030204"/>
                <a:ea typeface="+mn-ea"/>
                <a:cs typeface="+mn-cs"/>
              </a:rPr>
              <a:t>Puzyrev</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IEE Trans. Elec. Dev. (2014)</a:t>
            </a:r>
          </a:p>
        </p:txBody>
      </p:sp>
      <p:sp>
        <p:nvSpPr>
          <p:cNvPr id="13" name="TextBox 12">
            <a:extLst>
              <a:ext uri="{FF2B5EF4-FFF2-40B4-BE49-F238E27FC236}">
                <a16:creationId xmlns:a16="http://schemas.microsoft.com/office/drawing/2014/main" id="{4786823B-A015-E559-F9D2-399A11781837}"/>
              </a:ext>
            </a:extLst>
          </p:cNvPr>
          <p:cNvSpPr txBox="1"/>
          <p:nvPr/>
        </p:nvSpPr>
        <p:spPr>
          <a:xfrm>
            <a:off x="7016031" y="6166755"/>
            <a:ext cx="4642323"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M. Bina </a:t>
            </a:r>
            <a:r>
              <a:rPr kumimoji="0" lang="en-US" sz="1800" b="0" i="1" u="none" strike="noStrike" kern="1200" cap="none" spc="0" normalizeH="0" baseline="0" noProof="0" dirty="0">
                <a:ln>
                  <a:noFill/>
                </a:ln>
                <a:solidFill>
                  <a:prstClr val="black"/>
                </a:solidFill>
                <a:effectLst/>
                <a:uLnTx/>
                <a:uFillTx/>
                <a:latin typeface="Calibri" panose="020F0502020204030204"/>
                <a:ea typeface="+mn-ea"/>
                <a:cs typeface="+mn-cs"/>
              </a:rPr>
              <a:t>et al.</a:t>
            </a:r>
            <a:r>
              <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rPr>
              <a:t>, IEE Trans. Elec. Dev. (2014)</a:t>
            </a:r>
          </a:p>
        </p:txBody>
      </p:sp>
    </p:spTree>
    <p:extLst>
      <p:ext uri="{BB962C8B-B14F-4D97-AF65-F5344CB8AC3E}">
        <p14:creationId xmlns:p14="http://schemas.microsoft.com/office/powerpoint/2010/main" val="10751970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41618</TotalTime>
  <Words>1429</Words>
  <Application>Microsoft Office PowerPoint</Application>
  <PresentationFormat>Widescreen</PresentationFormat>
  <Paragraphs>246</Paragraphs>
  <Slides>36</Slides>
  <Notes>23</Notes>
  <HiddenSlides>5</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36</vt:i4>
      </vt:variant>
    </vt:vector>
  </HeadingPairs>
  <TitlesOfParts>
    <vt:vector size="47" baseType="lpstr">
      <vt:lpstr>Arial</vt:lpstr>
      <vt:lpstr>Calibri</vt:lpstr>
      <vt:lpstr>Calibri Light</vt:lpstr>
      <vt:lpstr>Cambria Math</vt:lpstr>
      <vt:lpstr>Courier New</vt:lpstr>
      <vt:lpstr>Symbol</vt:lpstr>
      <vt:lpstr>Times New Roman</vt:lpstr>
      <vt:lpstr>Verdana</vt:lpstr>
      <vt:lpstr>Wingdings</vt:lpstr>
      <vt:lpstr>Office Theme</vt:lpstr>
      <vt:lpstr>1_Office Theme</vt:lpstr>
      <vt:lpstr>PowerPoint Presentation</vt:lpstr>
      <vt:lpstr>Background</vt:lpstr>
      <vt:lpstr>Semiconductor applications</vt:lpstr>
      <vt:lpstr>Si MOSFET vs GaN HEMT</vt:lpstr>
      <vt:lpstr>Effect of Defects</vt:lpstr>
      <vt:lpstr>Radiative Capture</vt:lpstr>
      <vt:lpstr>Nonradiative Scattering</vt:lpstr>
      <vt:lpstr>Nonradiative Scattering</vt:lpstr>
      <vt:lpstr>Engineering-Level Models</vt:lpstr>
      <vt:lpstr>Energy Transfer via Scattering and Capture</vt:lpstr>
      <vt:lpstr>Nonradiative capture</vt:lpstr>
      <vt:lpstr>Problem complexity</vt:lpstr>
      <vt:lpstr>Previous Approximations</vt:lpstr>
      <vt:lpstr>Example Timing of All Modes and Optimization</vt:lpstr>
      <vt:lpstr>PowerPoint Presentation</vt:lpstr>
      <vt:lpstr>H Release Theory</vt:lpstr>
      <vt:lpstr>Energy Transfer via Capture and Scattering</vt:lpstr>
      <vt:lpstr>Capture vs Scattering</vt:lpstr>
      <vt:lpstr>Capture vs Scattering</vt:lpstr>
      <vt:lpstr>Change in Charge Density Distribution</vt:lpstr>
      <vt:lpstr>Resonance States</vt:lpstr>
      <vt:lpstr>H Release Algorithm</vt:lpstr>
      <vt:lpstr>Rogue Waves</vt:lpstr>
      <vt:lpstr>PowerPoint Presentation</vt:lpstr>
      <vt:lpstr>PowerPoint Presentation</vt:lpstr>
      <vt:lpstr>PowerPoint Presentation</vt:lpstr>
      <vt:lpstr>Connection to Experiments</vt:lpstr>
      <vt:lpstr>Search for Model Defect</vt:lpstr>
      <vt:lpstr>Proof-of-Concept Calculation</vt:lpstr>
      <vt:lpstr>Device Specifications</vt:lpstr>
      <vt:lpstr>Rate of Release</vt:lpstr>
      <vt:lpstr>Fraction of Activated Defects Over Time</vt:lpstr>
      <vt:lpstr>Fraction of Activated Defects Over Time</vt:lpstr>
      <vt:lpstr>PowerPoint Presentation</vt:lpstr>
      <vt:lpstr>Arrhenius Plot</vt:lpstr>
      <vt:lpstr>Code Transfer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Hot-electron-induced degradation of HEMTs General Approach</dc:title>
  <dc:creator>Pantelides, Sokrates T</dc:creator>
  <cp:lastModifiedBy>Laura Nichols</cp:lastModifiedBy>
  <cp:revision>80</cp:revision>
  <dcterms:created xsi:type="dcterms:W3CDTF">2020-04-30T02:05:21Z</dcterms:created>
  <dcterms:modified xsi:type="dcterms:W3CDTF">2024-12-05T20:22:37Z</dcterms:modified>
</cp:coreProperties>
</file>